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70" r:id="rId2"/>
    <p:sldId id="257" r:id="rId3"/>
    <p:sldId id="271" r:id="rId4"/>
    <p:sldId id="272" r:id="rId5"/>
    <p:sldId id="276" r:id="rId6"/>
    <p:sldId id="277" r:id="rId7"/>
    <p:sldId id="278" r:id="rId8"/>
    <p:sldId id="289" r:id="rId9"/>
    <p:sldId id="290" r:id="rId10"/>
    <p:sldId id="291" r:id="rId11"/>
    <p:sldId id="293" r:id="rId12"/>
    <p:sldId id="302" r:id="rId13"/>
    <p:sldId id="303" r:id="rId14"/>
    <p:sldId id="304" r:id="rId15"/>
    <p:sldId id="305" r:id="rId16"/>
    <p:sldId id="306" r:id="rId17"/>
    <p:sldId id="307" r:id="rId18"/>
    <p:sldId id="309" r:id="rId19"/>
    <p:sldId id="310" r:id="rId20"/>
    <p:sldId id="311" r:id="rId21"/>
    <p:sldId id="312" r:id="rId22"/>
    <p:sldId id="313" r:id="rId23"/>
    <p:sldId id="314" r:id="rId24"/>
  </p:sldIdLst>
  <p:sldSz cx="9144000" cy="6858000" type="screen4x3"/>
  <p:notesSz cx="6781800" cy="98806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9831" autoAdjust="0"/>
  </p:normalViewPr>
  <p:slideViewPr>
    <p:cSldViewPr snapToGrid="0" snapToObjects="1">
      <p:cViewPr>
        <p:scale>
          <a:sx n="100" d="100"/>
          <a:sy n="100" d="100"/>
        </p:scale>
        <p:origin x="-904" y="-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8780" cy="49403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1451" y="0"/>
            <a:ext cx="2938780" cy="494030"/>
          </a:xfrm>
          <a:prstGeom prst="rect">
            <a:avLst/>
          </a:prstGeom>
        </p:spPr>
        <p:txBody>
          <a:bodyPr vert="horz" lIns="91440" tIns="45720" rIns="91440" bIns="45720" rtlCol="0"/>
          <a:lstStyle>
            <a:lvl1pPr algn="r">
              <a:defRPr sz="1200"/>
            </a:lvl1pPr>
          </a:lstStyle>
          <a:p>
            <a:fld id="{369C35DE-2AC2-2F42-AA55-90B362C1019C}" type="datetimeFigureOut">
              <a:rPr lang="en-US" smtClean="0"/>
              <a:t>25/02/13</a:t>
            </a:fld>
            <a:endParaRPr lang="en-US"/>
          </a:p>
        </p:txBody>
      </p:sp>
      <p:sp>
        <p:nvSpPr>
          <p:cNvPr id="4" name="Slide Image Placeholder 3"/>
          <p:cNvSpPr>
            <a:spLocks noGrp="1" noRot="1" noChangeAspect="1"/>
          </p:cNvSpPr>
          <p:nvPr>
            <p:ph type="sldImg" idx="2"/>
          </p:nvPr>
        </p:nvSpPr>
        <p:spPr>
          <a:xfrm>
            <a:off x="920750" y="741363"/>
            <a:ext cx="4940300" cy="37052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8180" y="4693285"/>
            <a:ext cx="5425440" cy="444627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384855"/>
            <a:ext cx="2938780" cy="49403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1451" y="9384855"/>
            <a:ext cx="2938780" cy="494030"/>
          </a:xfrm>
          <a:prstGeom prst="rect">
            <a:avLst/>
          </a:prstGeom>
        </p:spPr>
        <p:txBody>
          <a:bodyPr vert="horz" lIns="91440" tIns="45720" rIns="91440" bIns="45720" rtlCol="0" anchor="b"/>
          <a:lstStyle>
            <a:lvl1pPr algn="r">
              <a:defRPr sz="1200"/>
            </a:lvl1pPr>
          </a:lstStyle>
          <a:p>
            <a:fld id="{C459A1D4-FFA2-8C41-B6AD-6EF9D647737A}" type="slidenum">
              <a:rPr lang="en-US" smtClean="0"/>
              <a:t>‹Nr.›</a:t>
            </a:fld>
            <a:endParaRPr lang="en-US"/>
          </a:p>
        </p:txBody>
      </p:sp>
    </p:spTree>
    <p:extLst>
      <p:ext uri="{BB962C8B-B14F-4D97-AF65-F5344CB8AC3E}">
        <p14:creationId xmlns:p14="http://schemas.microsoft.com/office/powerpoint/2010/main" val="158471072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eaLnBrk="1" hangingPunct="1">
              <a:spcBef>
                <a:spcPct val="0"/>
              </a:spcBef>
            </a:pPr>
            <a:endParaRPr lang="en-GB" sz="2900">
              <a:latin typeface="Calibri" charset="0"/>
            </a:endParaRPr>
          </a:p>
          <a:p>
            <a:pPr lvl="2" eaLnBrk="1" hangingPunct="1">
              <a:spcBef>
                <a:spcPct val="0"/>
              </a:spcBef>
            </a:pPr>
            <a:endParaRPr lang="en-GB" sz="2900">
              <a:latin typeface="Calibri" charset="0"/>
            </a:endParaRPr>
          </a:p>
          <a:p>
            <a:pPr lvl="2" eaLnBrk="1" hangingPunct="1">
              <a:spcBef>
                <a:spcPct val="0"/>
              </a:spcBef>
            </a:pPr>
            <a:endParaRPr lang="en-GB" sz="2900">
              <a:latin typeface="Calibri" charset="0"/>
            </a:endParaRPr>
          </a:p>
          <a:p>
            <a:pPr eaLnBrk="1" hangingPunct="1">
              <a:spcBef>
                <a:spcPct val="0"/>
              </a:spcBef>
            </a:pPr>
            <a:endParaRPr lang="en-US">
              <a:latin typeface="Calibri" charset="0"/>
            </a:endParaRPr>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E52B1E3D-BC43-474E-98A0-F1996857CA3A}" type="slidenum">
              <a:rPr lang="en-US" sz="1200"/>
              <a:pPr eaLnBrk="1" hangingPunct="1"/>
              <a:t>1</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eaLnBrk="1" hangingPunct="1">
              <a:spcBef>
                <a:spcPct val="0"/>
              </a:spcBef>
            </a:pPr>
            <a:r>
              <a:rPr lang="en-GB" smtClean="0"/>
              <a:t>For descriptive analysis</a:t>
            </a:r>
          </a:p>
          <a:p>
            <a:pPr lvl="1" eaLnBrk="1" hangingPunct="1">
              <a:spcBef>
                <a:spcPct val="0"/>
              </a:spcBef>
            </a:pPr>
            <a:r>
              <a:rPr lang="en-GB" smtClean="0"/>
              <a:t>For further analysis as dependent or independent variable </a:t>
            </a:r>
          </a:p>
          <a:p>
            <a:pPr lvl="1" eaLnBrk="1" hangingPunct="1">
              <a:spcBef>
                <a:spcPct val="0"/>
              </a:spcBef>
            </a:pPr>
            <a:r>
              <a:rPr lang="en-GB" smtClean="0"/>
              <a:t>Not normative</a:t>
            </a:r>
            <a:endParaRPr lang="en-US" sz="2900" smtClean="0">
              <a:ea typeface="Calibri" pitchFamily="34" charset="0"/>
              <a:cs typeface="Calibri" pitchFamily="34" charset="0"/>
            </a:endParaRPr>
          </a:p>
          <a:p>
            <a:pPr lvl="1" eaLnBrk="1" hangingPunct="1">
              <a:spcBef>
                <a:spcPct val="0"/>
              </a:spcBef>
            </a:pPr>
            <a:endParaRPr lang="en-GB" sz="2900" smtClean="0"/>
          </a:p>
          <a:p>
            <a:pPr lvl="2" eaLnBrk="1" hangingPunct="1">
              <a:spcBef>
                <a:spcPct val="0"/>
              </a:spcBef>
            </a:pPr>
            <a:endParaRPr lang="en-GB" sz="2900" smtClean="0"/>
          </a:p>
          <a:p>
            <a:pPr lvl="2" eaLnBrk="1" hangingPunct="1">
              <a:spcBef>
                <a:spcPct val="0"/>
              </a:spcBef>
            </a:pPr>
            <a:endParaRPr lang="en-GB" sz="2900" smtClean="0"/>
          </a:p>
          <a:p>
            <a:pPr eaLnBrk="1" hangingPunct="1">
              <a:spcBef>
                <a:spcPct val="0"/>
              </a:spcBef>
            </a:pPr>
            <a:endParaRPr lang="en-US" smtClean="0"/>
          </a:p>
        </p:txBody>
      </p:sp>
      <p:sp>
        <p:nvSpPr>
          <p:cNvPr id="337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2900135-1E6C-4C52-A045-AFE3FF415C4C}" type="slidenum">
              <a:rPr lang="en-US" smtClean="0"/>
              <a:pPr fontAlgn="base">
                <a:spcBef>
                  <a:spcPct val="0"/>
                </a:spcBef>
                <a:spcAft>
                  <a:spcPct val="0"/>
                </a:spcAft>
                <a:defRPr/>
              </a:pPr>
              <a:t>2</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03D6FDD-DDED-9348-BD59-16FF9CC5891A}" type="datetimeFigureOut">
              <a:rPr lang="en-US" smtClean="0"/>
              <a:t>25/02/13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DFE14B-FA45-2F42-A013-33CE19A4941A}" type="slidenum">
              <a:rPr lang="en-US" smtClean="0"/>
              <a:t>‹Nr.›</a:t>
            </a:fld>
            <a:endParaRPr lang="en-US"/>
          </a:p>
        </p:txBody>
      </p:sp>
    </p:spTree>
    <p:extLst>
      <p:ext uri="{BB962C8B-B14F-4D97-AF65-F5344CB8AC3E}">
        <p14:creationId xmlns:p14="http://schemas.microsoft.com/office/powerpoint/2010/main" val="3712831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3D6FDD-DDED-9348-BD59-16FF9CC5891A}" type="datetimeFigureOut">
              <a:rPr lang="en-US" smtClean="0"/>
              <a:t>25/02/13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DFE14B-FA45-2F42-A013-33CE19A4941A}" type="slidenum">
              <a:rPr lang="en-US" smtClean="0"/>
              <a:t>‹Nr.›</a:t>
            </a:fld>
            <a:endParaRPr lang="en-US"/>
          </a:p>
        </p:txBody>
      </p:sp>
    </p:spTree>
    <p:extLst>
      <p:ext uri="{BB962C8B-B14F-4D97-AF65-F5344CB8AC3E}">
        <p14:creationId xmlns:p14="http://schemas.microsoft.com/office/powerpoint/2010/main" val="1292841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3D6FDD-DDED-9348-BD59-16FF9CC5891A}" type="datetimeFigureOut">
              <a:rPr lang="en-US" smtClean="0"/>
              <a:t>25/02/13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DFE14B-FA45-2F42-A013-33CE19A4941A}" type="slidenum">
              <a:rPr lang="en-US" smtClean="0"/>
              <a:t>‹Nr.›</a:t>
            </a:fld>
            <a:endParaRPr lang="en-US"/>
          </a:p>
        </p:txBody>
      </p:sp>
    </p:spTree>
    <p:extLst>
      <p:ext uri="{BB962C8B-B14F-4D97-AF65-F5344CB8AC3E}">
        <p14:creationId xmlns:p14="http://schemas.microsoft.com/office/powerpoint/2010/main" val="2081566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3D6FDD-DDED-9348-BD59-16FF9CC5891A}" type="datetimeFigureOut">
              <a:rPr lang="en-US" smtClean="0"/>
              <a:t>25/02/13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DFE14B-FA45-2F42-A013-33CE19A4941A}" type="slidenum">
              <a:rPr lang="en-US" smtClean="0"/>
              <a:t>‹Nr.›</a:t>
            </a:fld>
            <a:endParaRPr lang="en-US"/>
          </a:p>
        </p:txBody>
      </p:sp>
    </p:spTree>
    <p:extLst>
      <p:ext uri="{BB962C8B-B14F-4D97-AF65-F5344CB8AC3E}">
        <p14:creationId xmlns:p14="http://schemas.microsoft.com/office/powerpoint/2010/main" val="1258325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3D6FDD-DDED-9348-BD59-16FF9CC5891A}" type="datetimeFigureOut">
              <a:rPr lang="en-US" smtClean="0"/>
              <a:t>25/02/13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DFE14B-FA45-2F42-A013-33CE19A4941A}" type="slidenum">
              <a:rPr lang="en-US" smtClean="0"/>
              <a:t>‹Nr.›</a:t>
            </a:fld>
            <a:endParaRPr lang="en-US"/>
          </a:p>
        </p:txBody>
      </p:sp>
    </p:spTree>
    <p:extLst>
      <p:ext uri="{BB962C8B-B14F-4D97-AF65-F5344CB8AC3E}">
        <p14:creationId xmlns:p14="http://schemas.microsoft.com/office/powerpoint/2010/main" val="4236401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03D6FDD-DDED-9348-BD59-16FF9CC5891A}" type="datetimeFigureOut">
              <a:rPr lang="en-US" smtClean="0"/>
              <a:t>25/02/13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DFE14B-FA45-2F42-A013-33CE19A4941A}" type="slidenum">
              <a:rPr lang="en-US" smtClean="0"/>
              <a:t>‹Nr.›</a:t>
            </a:fld>
            <a:endParaRPr lang="en-US"/>
          </a:p>
        </p:txBody>
      </p:sp>
    </p:spTree>
    <p:extLst>
      <p:ext uri="{BB962C8B-B14F-4D97-AF65-F5344CB8AC3E}">
        <p14:creationId xmlns:p14="http://schemas.microsoft.com/office/powerpoint/2010/main" val="1098938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03D6FDD-DDED-9348-BD59-16FF9CC5891A}" type="datetimeFigureOut">
              <a:rPr lang="en-US" smtClean="0"/>
              <a:t>25/02/13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DFE14B-FA45-2F42-A013-33CE19A4941A}" type="slidenum">
              <a:rPr lang="en-US" smtClean="0"/>
              <a:t>‹Nr.›</a:t>
            </a:fld>
            <a:endParaRPr lang="en-US"/>
          </a:p>
        </p:txBody>
      </p:sp>
    </p:spTree>
    <p:extLst>
      <p:ext uri="{BB962C8B-B14F-4D97-AF65-F5344CB8AC3E}">
        <p14:creationId xmlns:p14="http://schemas.microsoft.com/office/powerpoint/2010/main" val="3364616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3D6FDD-DDED-9348-BD59-16FF9CC5891A}" type="datetimeFigureOut">
              <a:rPr lang="en-US" smtClean="0"/>
              <a:t>25/02/13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DFE14B-FA45-2F42-A013-33CE19A4941A}" type="slidenum">
              <a:rPr lang="en-US" smtClean="0"/>
              <a:t>‹Nr.›</a:t>
            </a:fld>
            <a:endParaRPr lang="en-US"/>
          </a:p>
        </p:txBody>
      </p:sp>
    </p:spTree>
    <p:extLst>
      <p:ext uri="{BB962C8B-B14F-4D97-AF65-F5344CB8AC3E}">
        <p14:creationId xmlns:p14="http://schemas.microsoft.com/office/powerpoint/2010/main" val="2433048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3D6FDD-DDED-9348-BD59-16FF9CC5891A}" type="datetimeFigureOut">
              <a:rPr lang="en-US" smtClean="0"/>
              <a:t>25/02/13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DFE14B-FA45-2F42-A013-33CE19A4941A}" type="slidenum">
              <a:rPr lang="en-US" smtClean="0"/>
              <a:t>‹Nr.›</a:t>
            </a:fld>
            <a:endParaRPr lang="en-US"/>
          </a:p>
        </p:txBody>
      </p:sp>
    </p:spTree>
    <p:extLst>
      <p:ext uri="{BB962C8B-B14F-4D97-AF65-F5344CB8AC3E}">
        <p14:creationId xmlns:p14="http://schemas.microsoft.com/office/powerpoint/2010/main" val="1263114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3D6FDD-DDED-9348-BD59-16FF9CC5891A}" type="datetimeFigureOut">
              <a:rPr lang="en-US" smtClean="0"/>
              <a:t>25/02/13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DFE14B-FA45-2F42-A013-33CE19A4941A}" type="slidenum">
              <a:rPr lang="en-US" smtClean="0"/>
              <a:t>‹Nr.›</a:t>
            </a:fld>
            <a:endParaRPr lang="en-US"/>
          </a:p>
        </p:txBody>
      </p:sp>
    </p:spTree>
    <p:extLst>
      <p:ext uri="{BB962C8B-B14F-4D97-AF65-F5344CB8AC3E}">
        <p14:creationId xmlns:p14="http://schemas.microsoft.com/office/powerpoint/2010/main" val="3732830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3D6FDD-DDED-9348-BD59-16FF9CC5891A}" type="datetimeFigureOut">
              <a:rPr lang="en-US" smtClean="0"/>
              <a:t>25/02/13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DFE14B-FA45-2F42-A013-33CE19A4941A}" type="slidenum">
              <a:rPr lang="en-US" smtClean="0"/>
              <a:t>‹Nr.›</a:t>
            </a:fld>
            <a:endParaRPr lang="en-US"/>
          </a:p>
        </p:txBody>
      </p:sp>
    </p:spTree>
    <p:extLst>
      <p:ext uri="{BB962C8B-B14F-4D97-AF65-F5344CB8AC3E}">
        <p14:creationId xmlns:p14="http://schemas.microsoft.com/office/powerpoint/2010/main" val="333941848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3D6FDD-DDED-9348-BD59-16FF9CC5891A}" type="datetimeFigureOut">
              <a:rPr lang="en-US" smtClean="0"/>
              <a:t>25/02/13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DFE14B-FA45-2F42-A013-33CE19A4941A}" type="slidenum">
              <a:rPr lang="en-US" smtClean="0"/>
              <a:t>‹Nr.›</a:t>
            </a:fld>
            <a:endParaRPr lang="en-US"/>
          </a:p>
        </p:txBody>
      </p:sp>
    </p:spTree>
    <p:extLst>
      <p:ext uri="{BB962C8B-B14F-4D97-AF65-F5344CB8AC3E}">
        <p14:creationId xmlns:p14="http://schemas.microsoft.com/office/powerpoint/2010/main" val="39294143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png"/><Relationship Id="rId8" Type="http://schemas.openxmlformats.org/officeDocument/2006/relationships/image" Target="../media/image6.jpeg"/><Relationship Id="rId9"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bwMode="auto">
          <a:xfrm>
            <a:off x="296416" y="1526431"/>
            <a:ext cx="8668072" cy="2982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fontAlgn="auto">
              <a:spcBef>
                <a:spcPts val="0"/>
              </a:spcBef>
              <a:spcAft>
                <a:spcPts val="0"/>
              </a:spcAft>
              <a:defRPr/>
            </a:pPr>
            <a:endParaRPr lang="en-GB" sz="4000" b="1" dirty="0" smtClean="0">
              <a:latin typeface="+mj-lt"/>
              <a:ea typeface="+mn-ea"/>
            </a:endParaRPr>
          </a:p>
          <a:p>
            <a:pPr algn="ctr" fontAlgn="auto">
              <a:spcBef>
                <a:spcPts val="0"/>
              </a:spcBef>
              <a:spcAft>
                <a:spcPts val="0"/>
              </a:spcAft>
              <a:defRPr/>
            </a:pPr>
            <a:endParaRPr lang="en-GB" sz="4000" b="1" dirty="0" smtClean="0">
              <a:latin typeface="+mj-lt"/>
              <a:ea typeface="+mn-ea"/>
            </a:endParaRPr>
          </a:p>
          <a:p>
            <a:pPr algn="ctr" fontAlgn="auto">
              <a:spcBef>
                <a:spcPts val="0"/>
              </a:spcBef>
              <a:spcAft>
                <a:spcPts val="0"/>
              </a:spcAft>
              <a:defRPr/>
            </a:pPr>
            <a:r>
              <a:rPr lang="en-GB" sz="4000" b="1" dirty="0" smtClean="0">
                <a:latin typeface="+mj-lt"/>
                <a:ea typeface="+mn-ea"/>
              </a:rPr>
              <a:t>Acquisition and loss of citizenship: openings for European courts?</a:t>
            </a:r>
            <a:br>
              <a:rPr lang="en-GB" sz="4000" b="1" dirty="0" smtClean="0">
                <a:latin typeface="+mj-lt"/>
                <a:ea typeface="+mn-ea"/>
              </a:rPr>
            </a:br>
            <a:r>
              <a:rPr lang="en-GB" sz="3000" dirty="0" smtClean="0">
                <a:latin typeface="+mj-lt"/>
                <a:ea typeface="+mn-ea"/>
              </a:rPr>
              <a:t>Gerard-René de Groot (Maastricht University)</a:t>
            </a:r>
          </a:p>
          <a:p>
            <a:pPr fontAlgn="auto">
              <a:spcBef>
                <a:spcPts val="0"/>
              </a:spcBef>
              <a:spcAft>
                <a:spcPts val="0"/>
              </a:spcAft>
              <a:defRPr/>
            </a:pPr>
            <a:endParaRPr lang="en-GB" sz="3200" dirty="0" smtClean="0">
              <a:solidFill>
                <a:schemeClr val="bg1">
                  <a:lumMod val="65000"/>
                </a:schemeClr>
              </a:solidFill>
              <a:latin typeface="+mj-lt"/>
              <a:ea typeface="+mn-ea"/>
            </a:endParaRPr>
          </a:p>
        </p:txBody>
      </p:sp>
      <p:pic>
        <p:nvPicPr>
          <p:cNvPr id="13" name="Imagen 12"/>
          <p:cNvPicPr>
            <a:picLocks noChangeAspect="1"/>
          </p:cNvPicPr>
          <p:nvPr/>
        </p:nvPicPr>
        <p:blipFill>
          <a:blip r:embed="rId3"/>
          <a:stretch>
            <a:fillRect/>
          </a:stretch>
        </p:blipFill>
        <p:spPr>
          <a:xfrm>
            <a:off x="5724128" y="620688"/>
            <a:ext cx="1512168" cy="1051943"/>
          </a:xfrm>
          <a:prstGeom prst="rect">
            <a:avLst/>
          </a:prstGeom>
        </p:spPr>
      </p:pic>
      <p:sp>
        <p:nvSpPr>
          <p:cNvPr id="17" name="CuadroTexto 16"/>
          <p:cNvSpPr txBox="1"/>
          <p:nvPr/>
        </p:nvSpPr>
        <p:spPr>
          <a:xfrm>
            <a:off x="7236296" y="692696"/>
            <a:ext cx="1728192" cy="1015663"/>
          </a:xfrm>
          <a:prstGeom prst="rect">
            <a:avLst/>
          </a:prstGeom>
          <a:noFill/>
        </p:spPr>
        <p:txBody>
          <a:bodyPr wrap="square" rtlCol="0">
            <a:spAutoFit/>
          </a:bodyPr>
          <a:lstStyle/>
          <a:p>
            <a:r>
              <a:rPr lang="en-GB" sz="1200" i="1" dirty="0"/>
              <a:t> </a:t>
            </a:r>
            <a:r>
              <a:rPr lang="en-GB" sz="1200" i="1" dirty="0" smtClean="0"/>
              <a:t>Co</a:t>
            </a:r>
            <a:r>
              <a:rPr lang="en-GB" sz="1200" i="1" dirty="0"/>
              <a:t>-financed by the </a:t>
            </a:r>
            <a:endParaRPr lang="en-GB" sz="1200" i="1" dirty="0" smtClean="0"/>
          </a:p>
          <a:p>
            <a:r>
              <a:rPr lang="en-GB" sz="1200" i="1" dirty="0" smtClean="0"/>
              <a:t>European </a:t>
            </a:r>
            <a:r>
              <a:rPr lang="en-GB" sz="1200" i="1" dirty="0"/>
              <a:t>Fund for the Integration of Third-Country Nationals</a:t>
            </a:r>
            <a:endParaRPr lang="en-US" sz="1200" i="1" dirty="0"/>
          </a:p>
          <a:p>
            <a:endParaRPr lang="en-US" sz="1200" dirty="0"/>
          </a:p>
        </p:txBody>
      </p:sp>
      <p:sp>
        <p:nvSpPr>
          <p:cNvPr id="24" name="CuadroTexto 23"/>
          <p:cNvSpPr txBox="1"/>
          <p:nvPr/>
        </p:nvSpPr>
        <p:spPr>
          <a:xfrm>
            <a:off x="4898571" y="5515429"/>
            <a:ext cx="184666" cy="369332"/>
          </a:xfrm>
          <a:prstGeom prst="rect">
            <a:avLst/>
          </a:prstGeom>
          <a:noFill/>
        </p:spPr>
        <p:txBody>
          <a:bodyPr wrap="none" rtlCol="0">
            <a:spAutoFit/>
          </a:bodyPr>
          <a:lstStyle/>
          <a:p>
            <a:r>
              <a:rPr lang="en-US" dirty="0" smtClean="0"/>
              <a:t> </a:t>
            </a:r>
            <a:endParaRPr lang="en-US" dirty="0"/>
          </a:p>
        </p:txBody>
      </p:sp>
      <p:pic>
        <p:nvPicPr>
          <p:cNvPr id="15366" name="Picture 6" descr="UCD Brandmark - colour lar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104" y="5229200"/>
            <a:ext cx="936104" cy="1224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CuadroTexto 24"/>
          <p:cNvSpPr txBox="1"/>
          <p:nvPr/>
        </p:nvSpPr>
        <p:spPr>
          <a:xfrm>
            <a:off x="3084286" y="5787571"/>
            <a:ext cx="184666" cy="369332"/>
          </a:xfrm>
          <a:prstGeom prst="rect">
            <a:avLst/>
          </a:prstGeom>
          <a:noFill/>
        </p:spPr>
        <p:txBody>
          <a:bodyPr wrap="none" rtlCol="0">
            <a:spAutoFit/>
          </a:bodyPr>
          <a:lstStyle/>
          <a:p>
            <a:endParaRPr lang="en-US" dirty="0"/>
          </a:p>
        </p:txBody>
      </p:sp>
      <p:pic>
        <p:nvPicPr>
          <p:cNvPr id="15367" name="Picture 7" descr="UM logo 150 DPI 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1760" y="5445224"/>
            <a:ext cx="2592288" cy="89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CuadroTexto 25"/>
          <p:cNvSpPr txBox="1"/>
          <p:nvPr/>
        </p:nvSpPr>
        <p:spPr>
          <a:xfrm>
            <a:off x="7166429" y="5805714"/>
            <a:ext cx="184666" cy="369332"/>
          </a:xfrm>
          <a:prstGeom prst="rect">
            <a:avLst/>
          </a:prstGeom>
          <a:noFill/>
        </p:spPr>
        <p:txBody>
          <a:bodyPr wrap="none" rtlCol="0">
            <a:spAutoFit/>
          </a:bodyPr>
          <a:lstStyle/>
          <a:p>
            <a:endParaRPr lang="en-US" dirty="0"/>
          </a:p>
        </p:txBody>
      </p:sp>
      <p:pic>
        <p:nvPicPr>
          <p:cNvPr id="15368" name="Picture 8" descr="UoE 2C PMS coated-1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80312" y="5229200"/>
            <a:ext cx="1224136" cy="1224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Imagen 32" descr="EUDO logo.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51920" y="260648"/>
            <a:ext cx="1586705" cy="1872208"/>
          </a:xfrm>
          <a:prstGeom prst="rect">
            <a:avLst/>
          </a:prstGeom>
        </p:spPr>
      </p:pic>
      <p:pic>
        <p:nvPicPr>
          <p:cNvPr id="15369" name="Picture 9" descr="MPG_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4548" y="5373216"/>
            <a:ext cx="1530774" cy="10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uadroTexto 1"/>
          <p:cNvSpPr txBox="1"/>
          <p:nvPr/>
        </p:nvSpPr>
        <p:spPr>
          <a:xfrm>
            <a:off x="2122714" y="1324429"/>
            <a:ext cx="184666" cy="369332"/>
          </a:xfrm>
          <a:prstGeom prst="rect">
            <a:avLst/>
          </a:prstGeom>
          <a:noFill/>
        </p:spPr>
        <p:txBody>
          <a:bodyPr wrap="none" rtlCol="0">
            <a:spAutoFit/>
          </a:bodyPr>
          <a:lstStyle/>
          <a:p>
            <a:endParaRPr lang="en-US" dirty="0"/>
          </a:p>
        </p:txBody>
      </p:sp>
      <p:sp>
        <p:nvSpPr>
          <p:cNvPr id="3" name="CuadroTexto 2"/>
          <p:cNvSpPr txBox="1"/>
          <p:nvPr/>
        </p:nvSpPr>
        <p:spPr>
          <a:xfrm>
            <a:off x="1288143" y="1070429"/>
            <a:ext cx="184666" cy="369332"/>
          </a:xfrm>
          <a:prstGeom prst="rect">
            <a:avLst/>
          </a:prstGeom>
          <a:noFill/>
        </p:spPr>
        <p:txBody>
          <a:bodyPr wrap="none" rtlCol="0">
            <a:spAutoFit/>
          </a:bodyPr>
          <a:lstStyle/>
          <a:p>
            <a:endParaRPr lang="en-US" dirty="0"/>
          </a:p>
        </p:txBody>
      </p:sp>
      <p:pic>
        <p:nvPicPr>
          <p:cNvPr id="4" name="Imagen 3"/>
          <p:cNvPicPr>
            <a:picLocks noChangeAspect="1"/>
          </p:cNvPicPr>
          <p:nvPr/>
        </p:nvPicPr>
        <p:blipFill>
          <a:blip r:embed="rId9"/>
          <a:stretch>
            <a:fillRect/>
          </a:stretch>
        </p:blipFill>
        <p:spPr>
          <a:xfrm>
            <a:off x="251520" y="692696"/>
            <a:ext cx="2952328" cy="940627"/>
          </a:xfrm>
          <a:prstGeom prst="rect">
            <a:avLst/>
          </a:prstGeom>
        </p:spPr>
      </p:pic>
    </p:spTree>
    <p:extLst>
      <p:ext uri="{BB962C8B-B14F-4D97-AF65-F5344CB8AC3E}">
        <p14:creationId xmlns:p14="http://schemas.microsoft.com/office/powerpoint/2010/main" val="307584053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rrowheads="1"/>
          </p:cNvSpPr>
          <p:nvPr>
            <p:ph type="title"/>
          </p:nvPr>
        </p:nvSpPr>
        <p:spPr/>
        <p:txBody>
          <a:bodyPr/>
          <a:lstStyle/>
          <a:p>
            <a:r>
              <a:rPr lang="nl-NL"/>
              <a:t>Janko Rottmann</a:t>
            </a:r>
            <a:endParaRPr lang="en-US"/>
          </a:p>
        </p:txBody>
      </p:sp>
      <p:sp>
        <p:nvSpPr>
          <p:cNvPr id="112643" name="Rectangle 3"/>
          <p:cNvSpPr>
            <a:spLocks noGrp="1" noRot="1" noChangeArrowheads="1"/>
          </p:cNvSpPr>
          <p:nvPr>
            <p:ph type="body" idx="1"/>
          </p:nvPr>
        </p:nvSpPr>
        <p:spPr/>
        <p:txBody>
          <a:bodyPr/>
          <a:lstStyle/>
          <a:p>
            <a:r>
              <a:rPr lang="nl-NL"/>
              <a:t>Deprivation : Violation of EU law?</a:t>
            </a:r>
          </a:p>
          <a:p>
            <a:r>
              <a:rPr lang="nl-NL"/>
              <a:t>Preliminary ruling procedure initiated by Bundesverwaltungsgericht</a:t>
            </a:r>
          </a:p>
          <a:p>
            <a:pPr>
              <a:buFont typeface="Wingdings" pitchFamily="2" charset="2"/>
              <a:buNone/>
            </a:pPr>
            <a:endParaRPr lang="en-US"/>
          </a:p>
        </p:txBody>
      </p:sp>
    </p:spTree>
    <p:extLst>
      <p:ext uri="{BB962C8B-B14F-4D97-AF65-F5344CB8AC3E}">
        <p14:creationId xmlns:p14="http://schemas.microsoft.com/office/powerpoint/2010/main" val="41314820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rrowheads="1"/>
          </p:cNvSpPr>
          <p:nvPr>
            <p:ph type="title"/>
          </p:nvPr>
        </p:nvSpPr>
        <p:spPr/>
        <p:txBody>
          <a:bodyPr/>
          <a:lstStyle/>
          <a:p>
            <a:r>
              <a:rPr lang="nl-NL"/>
              <a:t>Is EU law involved?</a:t>
            </a:r>
          </a:p>
        </p:txBody>
      </p:sp>
      <p:sp>
        <p:nvSpPr>
          <p:cNvPr id="128003" name="Rectangle 3"/>
          <p:cNvSpPr>
            <a:spLocks noGrp="1" noRot="1" noChangeArrowheads="1"/>
          </p:cNvSpPr>
          <p:nvPr>
            <p:ph type="body" idx="1"/>
          </p:nvPr>
        </p:nvSpPr>
        <p:spPr/>
        <p:txBody>
          <a:bodyPr/>
          <a:lstStyle/>
          <a:p>
            <a:pPr>
              <a:lnSpc>
                <a:spcPct val="90000"/>
              </a:lnSpc>
            </a:pPr>
            <a:r>
              <a:rPr lang="nl-NL" sz="2800"/>
              <a:t>ECJ (para. 42):</a:t>
            </a:r>
          </a:p>
          <a:p>
            <a:pPr>
              <a:lnSpc>
                <a:spcPct val="90000"/>
              </a:lnSpc>
            </a:pPr>
            <a:r>
              <a:rPr lang="nl-NL" sz="2800"/>
              <a:t> </a:t>
            </a:r>
            <a:r>
              <a:rPr lang="nl-NL" sz="2800">
                <a:effectLst/>
              </a:rPr>
              <a:t>It is clear that the situation of a citizen of the Union who, […], is faced with a decision withdrawing his naturalisation, […] falls, by</a:t>
            </a:r>
          </a:p>
          <a:p>
            <a:pPr>
              <a:lnSpc>
                <a:spcPct val="90000"/>
              </a:lnSpc>
            </a:pPr>
            <a:r>
              <a:rPr lang="nl-NL" sz="2800">
                <a:effectLst/>
              </a:rPr>
              <a:t>reason of its nature and its consequences, within the ambit of European Union law.</a:t>
            </a:r>
          </a:p>
          <a:p>
            <a:pPr>
              <a:lnSpc>
                <a:spcPct val="90000"/>
              </a:lnSpc>
            </a:pPr>
            <a:endParaRPr lang="nl-NL" sz="2800"/>
          </a:p>
          <a:p>
            <a:pPr>
              <a:lnSpc>
                <a:spcPct val="90000"/>
              </a:lnSpc>
            </a:pPr>
            <a:r>
              <a:rPr lang="nl-NL" sz="2800"/>
              <a:t>para. 43: </a:t>
            </a:r>
            <a:r>
              <a:rPr lang="nl-NL" sz="2800">
                <a:effectLst/>
              </a:rPr>
              <a:t>citizenship of the Union is intended to be the fundamental status of nationals of the Member States</a:t>
            </a:r>
            <a:endParaRPr lang="nl-NL" sz="2800"/>
          </a:p>
          <a:p>
            <a:pPr>
              <a:lnSpc>
                <a:spcPct val="90000"/>
              </a:lnSpc>
              <a:buFont typeface="Wingdings" pitchFamily="2" charset="2"/>
              <a:buNone/>
            </a:pPr>
            <a:endParaRPr lang="nl-NL" sz="2800"/>
          </a:p>
          <a:p>
            <a:pPr>
              <a:lnSpc>
                <a:spcPct val="90000"/>
              </a:lnSpc>
            </a:pPr>
            <a:endParaRPr lang="nl-NL" sz="2800"/>
          </a:p>
        </p:txBody>
      </p:sp>
    </p:spTree>
    <p:extLst>
      <p:ext uri="{BB962C8B-B14F-4D97-AF65-F5344CB8AC3E}">
        <p14:creationId xmlns:p14="http://schemas.microsoft.com/office/powerpoint/2010/main" val="41299722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rrowheads="1"/>
          </p:cNvSpPr>
          <p:nvPr>
            <p:ph type="title"/>
          </p:nvPr>
        </p:nvSpPr>
        <p:spPr/>
        <p:txBody>
          <a:bodyPr>
            <a:normAutofit fontScale="90000"/>
          </a:bodyPr>
          <a:lstStyle/>
          <a:p>
            <a:r>
              <a:rPr lang="nl-NL" sz="4000"/>
              <a:t>Deprivation because of fraud could be allowed</a:t>
            </a:r>
            <a:endParaRPr lang="en-US" sz="4000"/>
          </a:p>
        </p:txBody>
      </p:sp>
      <p:sp>
        <p:nvSpPr>
          <p:cNvPr id="129027" name="Rectangle 3"/>
          <p:cNvSpPr>
            <a:spLocks noGrp="1" noRot="1" noChangeArrowheads="1"/>
          </p:cNvSpPr>
          <p:nvPr>
            <p:ph type="body" idx="1"/>
          </p:nvPr>
        </p:nvSpPr>
        <p:spPr/>
        <p:txBody>
          <a:bodyPr/>
          <a:lstStyle/>
          <a:p>
            <a:r>
              <a:rPr lang="nl-NL" dirty="0" smtClean="0"/>
              <a:t>ECJ Para</a:t>
            </a:r>
            <a:r>
              <a:rPr lang="nl-NL" dirty="0"/>
              <a:t>. 50: </a:t>
            </a:r>
            <a:r>
              <a:rPr lang="en-US" dirty="0">
                <a:effectLst/>
              </a:rPr>
              <a:t>withdrawing </a:t>
            </a:r>
            <a:r>
              <a:rPr lang="en-US" dirty="0" err="1">
                <a:effectLst/>
              </a:rPr>
              <a:t>naturalisation</a:t>
            </a:r>
            <a:r>
              <a:rPr lang="en-US" dirty="0">
                <a:effectLst/>
              </a:rPr>
              <a:t> […] based on the deception </a:t>
            </a:r>
            <a:r>
              <a:rPr lang="en-US" dirty="0" err="1">
                <a:effectLst/>
              </a:rPr>
              <a:t>practised</a:t>
            </a:r>
            <a:r>
              <a:rPr lang="en-US" dirty="0">
                <a:effectLst/>
              </a:rPr>
              <a:t> by the person concerned in connection with the procedure for acquisition of the nationality in question, […] </a:t>
            </a:r>
            <a:r>
              <a:rPr lang="en-US" b="1" i="1" dirty="0">
                <a:effectLst/>
              </a:rPr>
              <a:t>could be compatible </a:t>
            </a:r>
            <a:r>
              <a:rPr lang="en-US" dirty="0">
                <a:effectLst/>
              </a:rPr>
              <a:t>with European Union law.</a:t>
            </a:r>
          </a:p>
        </p:txBody>
      </p:sp>
    </p:spTree>
    <p:extLst>
      <p:ext uri="{BB962C8B-B14F-4D97-AF65-F5344CB8AC3E}">
        <p14:creationId xmlns:p14="http://schemas.microsoft.com/office/powerpoint/2010/main" val="131599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rrowheads="1"/>
          </p:cNvSpPr>
          <p:nvPr>
            <p:ph type="title"/>
          </p:nvPr>
        </p:nvSpPr>
        <p:spPr/>
        <p:txBody>
          <a:bodyPr>
            <a:normAutofit fontScale="90000"/>
          </a:bodyPr>
          <a:lstStyle/>
          <a:p>
            <a:r>
              <a:rPr lang="nl-NL" sz="4000"/>
              <a:t>But observe principle of proportionality!</a:t>
            </a:r>
            <a:endParaRPr lang="en-US" sz="4000"/>
          </a:p>
        </p:txBody>
      </p:sp>
      <p:sp>
        <p:nvSpPr>
          <p:cNvPr id="130051" name="Rectangle 3"/>
          <p:cNvSpPr>
            <a:spLocks noGrp="1" noRot="1" noChangeArrowheads="1"/>
          </p:cNvSpPr>
          <p:nvPr>
            <p:ph type="body" idx="1"/>
          </p:nvPr>
        </p:nvSpPr>
        <p:spPr/>
        <p:txBody>
          <a:bodyPr/>
          <a:lstStyle/>
          <a:p>
            <a:r>
              <a:rPr lang="nl-NL" sz="2800" dirty="0"/>
              <a:t>Para. 55: </a:t>
            </a:r>
            <a:r>
              <a:rPr lang="en-US" sz="2800" dirty="0">
                <a:effectLst/>
              </a:rPr>
              <a:t>In such a case, it is, however, for the national court to ascertain whether the withdrawal decision at issue in the main proceedings observes </a:t>
            </a:r>
            <a:r>
              <a:rPr lang="en-US" sz="2800" b="1" i="1" dirty="0">
                <a:effectLst/>
              </a:rPr>
              <a:t>the principle of proportionality </a:t>
            </a:r>
            <a:r>
              <a:rPr lang="en-US" sz="2800" dirty="0">
                <a:effectLst/>
              </a:rPr>
              <a:t>so far as concerns the consequences it entails for the situation of the person concerned </a:t>
            </a:r>
            <a:r>
              <a:rPr lang="en-US" sz="2800" b="1" i="1" dirty="0">
                <a:effectLst/>
              </a:rPr>
              <a:t>in the light of European Union law, in addition</a:t>
            </a:r>
            <a:r>
              <a:rPr lang="en-US" sz="2800" dirty="0">
                <a:effectLst/>
              </a:rPr>
              <a:t>, where appropriate, to examination of the proportionality of the decision </a:t>
            </a:r>
            <a:r>
              <a:rPr lang="en-US" sz="2800" b="1" i="1" dirty="0">
                <a:effectLst/>
              </a:rPr>
              <a:t>in the light of national law</a:t>
            </a:r>
            <a:r>
              <a:rPr lang="en-US" sz="2800" dirty="0">
                <a:effectLst/>
              </a:rPr>
              <a:t>.</a:t>
            </a:r>
          </a:p>
        </p:txBody>
      </p:sp>
    </p:spTree>
    <p:extLst>
      <p:ext uri="{BB962C8B-B14F-4D97-AF65-F5344CB8AC3E}">
        <p14:creationId xmlns:p14="http://schemas.microsoft.com/office/powerpoint/2010/main" val="3485379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rrowheads="1"/>
          </p:cNvSpPr>
          <p:nvPr>
            <p:ph type="title"/>
          </p:nvPr>
        </p:nvSpPr>
        <p:spPr/>
        <p:txBody>
          <a:bodyPr>
            <a:normAutofit fontScale="90000"/>
          </a:bodyPr>
          <a:lstStyle/>
          <a:p>
            <a:r>
              <a:rPr lang="nl-NL" sz="4000"/>
              <a:t>It is necessary to take into account (Para. 56)</a:t>
            </a:r>
            <a:endParaRPr lang="en-US" sz="4000"/>
          </a:p>
        </p:txBody>
      </p:sp>
      <p:sp>
        <p:nvSpPr>
          <p:cNvPr id="131075" name="Rectangle 3"/>
          <p:cNvSpPr>
            <a:spLocks noGrp="1" noRot="1" noChangeArrowheads="1"/>
          </p:cNvSpPr>
          <p:nvPr>
            <p:ph type="body" idx="1"/>
          </p:nvPr>
        </p:nvSpPr>
        <p:spPr/>
        <p:txBody>
          <a:bodyPr/>
          <a:lstStyle/>
          <a:p>
            <a:r>
              <a:rPr lang="en-US">
                <a:effectLst/>
              </a:rPr>
              <a:t>The consequences that the decision entails for the person concerned </a:t>
            </a:r>
          </a:p>
          <a:p>
            <a:r>
              <a:rPr lang="en-US">
                <a:effectLst/>
              </a:rPr>
              <a:t>and, if relevant, for the members of his family with regard to the loss of the rights enjoyed by every citizen of the Union.</a:t>
            </a:r>
          </a:p>
        </p:txBody>
      </p:sp>
    </p:spTree>
    <p:extLst>
      <p:ext uri="{BB962C8B-B14F-4D97-AF65-F5344CB8AC3E}">
        <p14:creationId xmlns:p14="http://schemas.microsoft.com/office/powerpoint/2010/main" val="445275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rrowheads="1"/>
          </p:cNvSpPr>
          <p:nvPr>
            <p:ph type="title"/>
          </p:nvPr>
        </p:nvSpPr>
        <p:spPr/>
        <p:txBody>
          <a:bodyPr/>
          <a:lstStyle/>
          <a:p>
            <a:r>
              <a:rPr lang="nl-NL"/>
              <a:t>In particular (Para. 56)</a:t>
            </a:r>
            <a:endParaRPr lang="en-US"/>
          </a:p>
        </p:txBody>
      </p:sp>
      <p:sp>
        <p:nvSpPr>
          <p:cNvPr id="132099" name="Rectangle 3"/>
          <p:cNvSpPr>
            <a:spLocks noGrp="1" noRot="1" noChangeArrowheads="1"/>
          </p:cNvSpPr>
          <p:nvPr>
            <p:ph type="body" idx="1"/>
          </p:nvPr>
        </p:nvSpPr>
        <p:spPr/>
        <p:txBody>
          <a:bodyPr/>
          <a:lstStyle/>
          <a:p>
            <a:r>
              <a:rPr lang="en-US" sz="2800">
                <a:effectLst/>
              </a:rPr>
              <a:t>In this respect it is necessary to establish, in particular, whether that loss is justified in relation </a:t>
            </a:r>
          </a:p>
          <a:p>
            <a:endParaRPr lang="en-US" sz="2800">
              <a:effectLst/>
            </a:endParaRPr>
          </a:p>
          <a:p>
            <a:r>
              <a:rPr lang="en-US" sz="2800">
                <a:effectLst/>
              </a:rPr>
              <a:t>A. to the gravity of the offence committed by that person,</a:t>
            </a:r>
          </a:p>
          <a:p>
            <a:r>
              <a:rPr lang="en-US" sz="2800">
                <a:effectLst/>
              </a:rPr>
              <a:t>B. to the lapse of time between the naturalisation decision and the withdrawal decision and </a:t>
            </a:r>
          </a:p>
          <a:p>
            <a:r>
              <a:rPr lang="en-US" sz="2800">
                <a:effectLst/>
              </a:rPr>
              <a:t>C. to whether it is possible for that person to recover his original nationality</a:t>
            </a:r>
          </a:p>
        </p:txBody>
      </p:sp>
    </p:spTree>
    <p:extLst>
      <p:ext uri="{BB962C8B-B14F-4D97-AF65-F5344CB8AC3E}">
        <p14:creationId xmlns:p14="http://schemas.microsoft.com/office/powerpoint/2010/main" val="16840692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rrowheads="1"/>
          </p:cNvSpPr>
          <p:nvPr>
            <p:ph type="title"/>
          </p:nvPr>
        </p:nvSpPr>
        <p:spPr/>
        <p:txBody>
          <a:bodyPr/>
          <a:lstStyle/>
          <a:p>
            <a:r>
              <a:rPr lang="nl-NL"/>
              <a:t>Recovery of original nationality?</a:t>
            </a:r>
            <a:endParaRPr lang="en-US"/>
          </a:p>
        </p:txBody>
      </p:sp>
      <p:sp>
        <p:nvSpPr>
          <p:cNvPr id="133123" name="Rectangle 3"/>
          <p:cNvSpPr>
            <a:spLocks noGrp="1" noRot="1" noChangeArrowheads="1"/>
          </p:cNvSpPr>
          <p:nvPr>
            <p:ph type="body" idx="1"/>
          </p:nvPr>
        </p:nvSpPr>
        <p:spPr/>
        <p:txBody>
          <a:bodyPr/>
          <a:lstStyle/>
          <a:p>
            <a:pPr>
              <a:lnSpc>
                <a:spcPct val="90000"/>
              </a:lnSpc>
            </a:pPr>
            <a:r>
              <a:rPr lang="nl-NL" sz="2800"/>
              <a:t>Deprivation may also be possible if original nationality is not recovered (Para. 57), BUT</a:t>
            </a:r>
          </a:p>
          <a:p>
            <a:pPr>
              <a:lnSpc>
                <a:spcPct val="90000"/>
              </a:lnSpc>
            </a:pPr>
            <a:r>
              <a:rPr lang="nl-NL" sz="2800"/>
              <a:t>Para. 58: </a:t>
            </a:r>
            <a:r>
              <a:rPr lang="en-US" sz="2800">
                <a:effectLst/>
              </a:rPr>
              <a:t>It is, nevertheless, </a:t>
            </a:r>
            <a:r>
              <a:rPr lang="en-US" sz="2800" b="1" i="1">
                <a:effectLst/>
              </a:rPr>
              <a:t>for the national court to determine whether, before such a decision withdrawing naturalisation takes effect</a:t>
            </a:r>
            <a:r>
              <a:rPr lang="en-US" sz="2800">
                <a:effectLst/>
              </a:rPr>
              <a:t>, having regard to all the relevant circumstances, observance of the principle of proportionality requires the person concerned to be afforded a reasonable period of time in order to try to recover the nationality of his Member State of origin.</a:t>
            </a:r>
          </a:p>
        </p:txBody>
      </p:sp>
    </p:spTree>
    <p:extLst>
      <p:ext uri="{BB962C8B-B14F-4D97-AF65-F5344CB8AC3E}">
        <p14:creationId xmlns:p14="http://schemas.microsoft.com/office/powerpoint/2010/main" val="16859959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rrowheads="1"/>
          </p:cNvSpPr>
          <p:nvPr>
            <p:ph type="title"/>
          </p:nvPr>
        </p:nvSpPr>
        <p:spPr/>
        <p:txBody>
          <a:bodyPr/>
          <a:lstStyle/>
          <a:p>
            <a:r>
              <a:rPr lang="nl-NL"/>
              <a:t>Should Austria allow recovery?</a:t>
            </a:r>
            <a:endParaRPr lang="en-US"/>
          </a:p>
        </p:txBody>
      </p:sp>
      <p:sp>
        <p:nvSpPr>
          <p:cNvPr id="134147" name="Rectangle 3"/>
          <p:cNvSpPr>
            <a:spLocks noGrp="1" noRot="1" noChangeArrowheads="1"/>
          </p:cNvSpPr>
          <p:nvPr>
            <p:ph type="body" idx="1"/>
          </p:nvPr>
        </p:nvSpPr>
        <p:spPr/>
        <p:txBody>
          <a:bodyPr/>
          <a:lstStyle/>
          <a:p>
            <a:r>
              <a:rPr lang="nl-NL" dirty="0"/>
              <a:t>Para. 62: </a:t>
            </a:r>
            <a:r>
              <a:rPr lang="en-US" dirty="0">
                <a:effectLst/>
              </a:rPr>
              <a:t>the principles stemming from this judgment with regard to the powers of the Member States in the sphere of nationality, and also their duty to exercise those powers having due regard to European Union law, </a:t>
            </a:r>
            <a:r>
              <a:rPr lang="en-US" b="1" i="1" dirty="0">
                <a:effectLst/>
              </a:rPr>
              <a:t>apply both to the Member State of </a:t>
            </a:r>
            <a:r>
              <a:rPr lang="en-US" b="1" i="1" dirty="0" err="1">
                <a:effectLst/>
              </a:rPr>
              <a:t>naturalisation</a:t>
            </a:r>
            <a:r>
              <a:rPr lang="en-US" b="1" i="1" dirty="0">
                <a:effectLst/>
              </a:rPr>
              <a:t> and to the Member State of the original </a:t>
            </a:r>
            <a:r>
              <a:rPr lang="en-US" b="1" i="1" dirty="0" smtClean="0">
                <a:effectLst/>
              </a:rPr>
              <a:t>nationality</a:t>
            </a:r>
            <a:endParaRPr lang="en-US" b="1" i="1" dirty="0">
              <a:effectLst/>
            </a:endParaRPr>
          </a:p>
        </p:txBody>
      </p:sp>
    </p:spTree>
    <p:extLst>
      <p:ext uri="{BB962C8B-B14F-4D97-AF65-F5344CB8AC3E}">
        <p14:creationId xmlns:p14="http://schemas.microsoft.com/office/powerpoint/2010/main" val="32522363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rrowheads="1"/>
          </p:cNvSpPr>
          <p:nvPr>
            <p:ph type="title"/>
          </p:nvPr>
        </p:nvSpPr>
        <p:spPr/>
        <p:txBody>
          <a:bodyPr/>
          <a:lstStyle/>
          <a:p>
            <a:r>
              <a:rPr lang="nl-NL"/>
              <a:t>Consequences Rottmann ruling</a:t>
            </a:r>
          </a:p>
        </p:txBody>
      </p:sp>
      <p:sp>
        <p:nvSpPr>
          <p:cNvPr id="136195" name="Rectangle 3"/>
          <p:cNvSpPr>
            <a:spLocks noGrp="1" noRot="1" noChangeArrowheads="1"/>
          </p:cNvSpPr>
          <p:nvPr>
            <p:ph type="body" idx="1"/>
          </p:nvPr>
        </p:nvSpPr>
        <p:spPr/>
        <p:txBody>
          <a:bodyPr>
            <a:normAutofit lnSpcReduction="10000"/>
          </a:bodyPr>
          <a:lstStyle/>
          <a:p>
            <a:pPr>
              <a:lnSpc>
                <a:spcPct val="90000"/>
              </a:lnSpc>
            </a:pPr>
            <a:r>
              <a:rPr lang="nl-NL" dirty="0" err="1"/>
              <a:t>Proportionality</a:t>
            </a:r>
            <a:r>
              <a:rPr lang="nl-NL" dirty="0"/>
              <a:t> </a:t>
            </a:r>
            <a:r>
              <a:rPr lang="nl-NL" dirty="0" err="1"/>
              <a:t>principle</a:t>
            </a:r>
            <a:r>
              <a:rPr lang="nl-NL" dirty="0"/>
              <a:t> has </a:t>
            </a:r>
            <a:r>
              <a:rPr lang="nl-NL" dirty="0" err="1"/>
              <a:t>to</a:t>
            </a:r>
            <a:r>
              <a:rPr lang="nl-NL" dirty="0"/>
              <a:t> </a:t>
            </a:r>
            <a:r>
              <a:rPr lang="nl-NL" dirty="0" err="1"/>
              <a:t>be</a:t>
            </a:r>
            <a:r>
              <a:rPr lang="nl-NL" dirty="0"/>
              <a:t> </a:t>
            </a:r>
            <a:r>
              <a:rPr lang="nl-NL" dirty="0" err="1"/>
              <a:t>observed</a:t>
            </a:r>
            <a:r>
              <a:rPr lang="nl-NL" dirty="0"/>
              <a:t> </a:t>
            </a:r>
            <a:r>
              <a:rPr lang="nl-NL" dirty="0" err="1"/>
              <a:t>by</a:t>
            </a:r>
            <a:r>
              <a:rPr lang="nl-NL" dirty="0"/>
              <a:t> </a:t>
            </a:r>
            <a:r>
              <a:rPr lang="nl-NL" dirty="0" smtClean="0"/>
              <a:t>MS in case of </a:t>
            </a:r>
            <a:r>
              <a:rPr lang="nl-NL" dirty="0" err="1" smtClean="0"/>
              <a:t>deprivation</a:t>
            </a:r>
            <a:r>
              <a:rPr lang="nl-NL" dirty="0" smtClean="0"/>
              <a:t>/ </a:t>
            </a:r>
            <a:r>
              <a:rPr lang="nl-NL" dirty="0" err="1" smtClean="0"/>
              <a:t>loss</a:t>
            </a:r>
            <a:r>
              <a:rPr lang="nl-NL" dirty="0" smtClean="0"/>
              <a:t> of </a:t>
            </a:r>
            <a:r>
              <a:rPr lang="nl-NL" dirty="0" err="1" smtClean="0"/>
              <a:t>nationality</a:t>
            </a:r>
            <a:endParaRPr lang="nl-NL" dirty="0"/>
          </a:p>
          <a:p>
            <a:pPr>
              <a:lnSpc>
                <a:spcPct val="90000"/>
              </a:lnSpc>
            </a:pPr>
            <a:endParaRPr lang="nl-NL" dirty="0"/>
          </a:p>
          <a:p>
            <a:pPr>
              <a:lnSpc>
                <a:spcPct val="90000"/>
              </a:lnSpc>
            </a:pPr>
            <a:r>
              <a:rPr lang="nl-NL" dirty="0"/>
              <a:t>But </a:t>
            </a:r>
            <a:r>
              <a:rPr lang="nl-NL" dirty="0" err="1"/>
              <a:t>also</a:t>
            </a:r>
            <a:r>
              <a:rPr lang="nl-NL" dirty="0"/>
              <a:t> </a:t>
            </a:r>
            <a:r>
              <a:rPr lang="nl-NL" dirty="0" err="1"/>
              <a:t>other</a:t>
            </a:r>
            <a:r>
              <a:rPr lang="nl-NL" dirty="0"/>
              <a:t> </a:t>
            </a:r>
            <a:r>
              <a:rPr lang="nl-NL" dirty="0" err="1"/>
              <a:t>general</a:t>
            </a:r>
            <a:r>
              <a:rPr lang="nl-NL" dirty="0"/>
              <a:t> </a:t>
            </a:r>
            <a:r>
              <a:rPr lang="nl-NL" dirty="0" err="1"/>
              <a:t>principles</a:t>
            </a:r>
            <a:r>
              <a:rPr lang="nl-NL" dirty="0"/>
              <a:t> of EU </a:t>
            </a:r>
            <a:r>
              <a:rPr lang="nl-NL" dirty="0" err="1"/>
              <a:t>law</a:t>
            </a:r>
            <a:r>
              <a:rPr lang="nl-NL" dirty="0"/>
              <a:t> </a:t>
            </a:r>
            <a:r>
              <a:rPr lang="nl-NL" dirty="0" err="1"/>
              <a:t>like</a:t>
            </a:r>
            <a:endParaRPr lang="nl-NL" dirty="0"/>
          </a:p>
          <a:p>
            <a:pPr>
              <a:lnSpc>
                <a:spcPct val="90000"/>
              </a:lnSpc>
            </a:pPr>
            <a:endParaRPr lang="nl-NL" dirty="0"/>
          </a:p>
          <a:p>
            <a:pPr>
              <a:lnSpc>
                <a:spcPct val="90000"/>
              </a:lnSpc>
            </a:pPr>
            <a:r>
              <a:rPr lang="nl-NL" b="1" i="1" dirty="0" err="1"/>
              <a:t>Equality</a:t>
            </a:r>
            <a:endParaRPr lang="nl-NL" b="1" i="1" dirty="0"/>
          </a:p>
          <a:p>
            <a:pPr>
              <a:lnSpc>
                <a:spcPct val="90000"/>
              </a:lnSpc>
            </a:pPr>
            <a:r>
              <a:rPr lang="nl-NL" b="1" i="1" dirty="0" err="1"/>
              <a:t>Protection</a:t>
            </a:r>
            <a:r>
              <a:rPr lang="nl-NL" b="1" i="1" dirty="0"/>
              <a:t> of </a:t>
            </a:r>
            <a:r>
              <a:rPr lang="nl-NL" b="1" i="1" dirty="0" err="1"/>
              <a:t>legitimate</a:t>
            </a:r>
            <a:r>
              <a:rPr lang="nl-NL" b="1" i="1" dirty="0"/>
              <a:t> </a:t>
            </a:r>
            <a:r>
              <a:rPr lang="nl-NL" b="1" i="1" dirty="0" err="1" smtClean="0"/>
              <a:t>expectations</a:t>
            </a:r>
            <a:endParaRPr lang="nl-NL" b="1" i="1" dirty="0" smtClean="0"/>
          </a:p>
          <a:p>
            <a:pPr>
              <a:lnSpc>
                <a:spcPct val="90000"/>
              </a:lnSpc>
            </a:pPr>
            <a:r>
              <a:rPr lang="nl-NL" b="1" i="1" dirty="0" smtClean="0"/>
              <a:t>Access </a:t>
            </a:r>
            <a:r>
              <a:rPr lang="nl-NL" b="1" i="1" dirty="0" err="1" smtClean="0"/>
              <a:t>to</a:t>
            </a:r>
            <a:r>
              <a:rPr lang="nl-NL" b="1" i="1" dirty="0" smtClean="0"/>
              <a:t> the court</a:t>
            </a:r>
            <a:endParaRPr lang="nl-NL" b="1" i="1" dirty="0"/>
          </a:p>
        </p:txBody>
      </p:sp>
    </p:spTree>
    <p:extLst>
      <p:ext uri="{BB962C8B-B14F-4D97-AF65-F5344CB8AC3E}">
        <p14:creationId xmlns:p14="http://schemas.microsoft.com/office/powerpoint/2010/main" val="34995936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rrowheads="1"/>
          </p:cNvSpPr>
          <p:nvPr>
            <p:ph type="title"/>
          </p:nvPr>
        </p:nvSpPr>
        <p:spPr/>
        <p:txBody>
          <a:bodyPr/>
          <a:lstStyle/>
          <a:p>
            <a:r>
              <a:rPr lang="nl-NL"/>
              <a:t>Examples</a:t>
            </a:r>
          </a:p>
        </p:txBody>
      </p:sp>
      <p:sp>
        <p:nvSpPr>
          <p:cNvPr id="140291" name="Rectangle 3"/>
          <p:cNvSpPr>
            <a:spLocks noGrp="1" noRot="1" noChangeArrowheads="1"/>
          </p:cNvSpPr>
          <p:nvPr>
            <p:ph type="body" idx="1"/>
          </p:nvPr>
        </p:nvSpPr>
        <p:spPr/>
        <p:txBody>
          <a:bodyPr/>
          <a:lstStyle/>
          <a:p>
            <a:r>
              <a:rPr lang="nl-NL" dirty="0" err="1"/>
              <a:t>Deprivation</a:t>
            </a:r>
            <a:r>
              <a:rPr lang="nl-NL" dirty="0"/>
              <a:t> of </a:t>
            </a:r>
            <a:r>
              <a:rPr lang="nl-NL" dirty="0" err="1"/>
              <a:t>nationality</a:t>
            </a:r>
            <a:r>
              <a:rPr lang="nl-NL" dirty="0"/>
              <a:t> </a:t>
            </a:r>
            <a:r>
              <a:rPr lang="nl-NL" dirty="0" err="1"/>
              <a:t>should</a:t>
            </a:r>
            <a:r>
              <a:rPr lang="nl-NL" dirty="0"/>
              <a:t> </a:t>
            </a:r>
            <a:r>
              <a:rPr lang="nl-NL" dirty="0" err="1"/>
              <a:t>only</a:t>
            </a:r>
            <a:r>
              <a:rPr lang="nl-NL" dirty="0"/>
              <a:t> </a:t>
            </a:r>
            <a:r>
              <a:rPr lang="nl-NL" dirty="0" err="1"/>
              <a:t>be</a:t>
            </a:r>
            <a:r>
              <a:rPr lang="nl-NL" dirty="0"/>
              <a:t> </a:t>
            </a:r>
            <a:r>
              <a:rPr lang="nl-NL" dirty="0" err="1"/>
              <a:t>effective</a:t>
            </a:r>
            <a:r>
              <a:rPr lang="nl-NL" dirty="0"/>
              <a:t> </a:t>
            </a:r>
            <a:r>
              <a:rPr lang="nl-NL" dirty="0" err="1"/>
              <a:t>after</a:t>
            </a:r>
            <a:r>
              <a:rPr lang="nl-NL" dirty="0"/>
              <a:t> person </a:t>
            </a:r>
            <a:r>
              <a:rPr lang="nl-NL" dirty="0" err="1"/>
              <a:t>involved</a:t>
            </a:r>
            <a:r>
              <a:rPr lang="nl-NL" dirty="0"/>
              <a:t> had </a:t>
            </a:r>
            <a:r>
              <a:rPr lang="nl-NL" dirty="0" err="1"/>
              <a:t>possibility</a:t>
            </a:r>
            <a:r>
              <a:rPr lang="nl-NL" dirty="0"/>
              <a:t> </a:t>
            </a:r>
            <a:r>
              <a:rPr lang="nl-NL" dirty="0" err="1"/>
              <a:t>to</a:t>
            </a:r>
            <a:r>
              <a:rPr lang="nl-NL" dirty="0"/>
              <a:t> </a:t>
            </a:r>
            <a:r>
              <a:rPr lang="nl-NL" dirty="0" err="1"/>
              <a:t>challenge</a:t>
            </a:r>
            <a:r>
              <a:rPr lang="nl-NL" dirty="0"/>
              <a:t> </a:t>
            </a:r>
            <a:r>
              <a:rPr lang="nl-NL" dirty="0" err="1" smtClean="0"/>
              <a:t>decision</a:t>
            </a:r>
            <a:r>
              <a:rPr lang="nl-NL" dirty="0" smtClean="0"/>
              <a:t> </a:t>
            </a:r>
            <a:r>
              <a:rPr lang="nl-NL" dirty="0" smtClean="0">
                <a:sym typeface="Wingdings" pitchFamily="2" charset="2"/>
              </a:rPr>
              <a:t> </a:t>
            </a:r>
            <a:r>
              <a:rPr lang="nl-NL" b="1" i="1" dirty="0" err="1" smtClean="0">
                <a:sym typeface="Wingdings" pitchFamily="2" charset="2"/>
              </a:rPr>
              <a:t>effective</a:t>
            </a:r>
            <a:r>
              <a:rPr lang="nl-NL" b="1" i="1" dirty="0" smtClean="0">
                <a:sym typeface="Wingdings" pitchFamily="2" charset="2"/>
              </a:rPr>
              <a:t> </a:t>
            </a:r>
            <a:r>
              <a:rPr lang="nl-NL" b="1" i="1" dirty="0" err="1" smtClean="0">
                <a:sym typeface="Wingdings" pitchFamily="2" charset="2"/>
              </a:rPr>
              <a:t>remedy</a:t>
            </a:r>
            <a:endParaRPr lang="nl-NL" b="1" i="1" dirty="0"/>
          </a:p>
          <a:p>
            <a:endParaRPr lang="nl-NL" dirty="0"/>
          </a:p>
          <a:p>
            <a:r>
              <a:rPr lang="nl-NL" dirty="0"/>
              <a:t>Identity </a:t>
            </a:r>
            <a:r>
              <a:rPr lang="nl-NL" dirty="0" err="1"/>
              <a:t>fraud</a:t>
            </a:r>
            <a:r>
              <a:rPr lang="nl-NL" dirty="0"/>
              <a:t>: in </a:t>
            </a:r>
            <a:r>
              <a:rPr lang="nl-NL" dirty="0" err="1"/>
              <a:t>some</a:t>
            </a:r>
            <a:r>
              <a:rPr lang="nl-NL" dirty="0"/>
              <a:t> </a:t>
            </a:r>
            <a:r>
              <a:rPr lang="nl-NL" dirty="0" err="1"/>
              <a:t>states</a:t>
            </a:r>
            <a:r>
              <a:rPr lang="nl-NL" dirty="0"/>
              <a:t> </a:t>
            </a:r>
            <a:r>
              <a:rPr lang="nl-NL" dirty="0" err="1"/>
              <a:t>unequal</a:t>
            </a:r>
            <a:r>
              <a:rPr lang="nl-NL" dirty="0"/>
              <a:t> </a:t>
            </a:r>
            <a:r>
              <a:rPr lang="nl-NL" dirty="0" smtClean="0"/>
              <a:t>treatment (no </a:t>
            </a:r>
            <a:r>
              <a:rPr lang="nl-NL" dirty="0" err="1" smtClean="0"/>
              <a:t>deprivation</a:t>
            </a:r>
            <a:r>
              <a:rPr lang="nl-NL" dirty="0" smtClean="0"/>
              <a:t> procedure but absolute </a:t>
            </a:r>
            <a:r>
              <a:rPr lang="nl-NL" dirty="0" err="1" smtClean="0"/>
              <a:t>nullity</a:t>
            </a:r>
            <a:r>
              <a:rPr lang="nl-NL" dirty="0" smtClean="0"/>
              <a:t>)</a:t>
            </a:r>
            <a:r>
              <a:rPr lang="nl-NL" dirty="0" smtClean="0">
                <a:sym typeface="Wingdings" pitchFamily="2" charset="2"/>
              </a:rPr>
              <a:t> </a:t>
            </a:r>
            <a:r>
              <a:rPr lang="nl-NL" b="1" i="1" dirty="0" err="1" smtClean="0">
                <a:sym typeface="Wingdings" pitchFamily="2" charset="2"/>
              </a:rPr>
              <a:t>equality</a:t>
            </a:r>
            <a:r>
              <a:rPr lang="nl-NL" b="1" i="1" dirty="0" smtClean="0">
                <a:sym typeface="Wingdings" pitchFamily="2" charset="2"/>
              </a:rPr>
              <a:t>/ </a:t>
            </a:r>
            <a:r>
              <a:rPr lang="nl-NL" b="1" i="1" dirty="0" err="1" smtClean="0">
                <a:sym typeface="Wingdings" pitchFamily="2" charset="2"/>
              </a:rPr>
              <a:t>proportionality</a:t>
            </a:r>
            <a:endParaRPr lang="nl-NL" b="1" i="1" dirty="0"/>
          </a:p>
          <a:p>
            <a:endParaRPr lang="nl-NL" dirty="0"/>
          </a:p>
        </p:txBody>
      </p:sp>
    </p:spTree>
    <p:extLst>
      <p:ext uri="{BB962C8B-B14F-4D97-AF65-F5344CB8AC3E}">
        <p14:creationId xmlns:p14="http://schemas.microsoft.com/office/powerpoint/2010/main" val="2706848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rtlCol="0">
            <a:normAutofit fontScale="90000"/>
          </a:bodyPr>
          <a:lstStyle/>
          <a:p>
            <a:pPr eaLnBrk="1" fontAlgn="auto" hangingPunct="1">
              <a:spcAft>
                <a:spcPts val="0"/>
              </a:spcAft>
              <a:defRPr/>
            </a:pPr>
            <a:r>
              <a:rPr lang="en-GB" dirty="0" smtClean="0"/>
              <a:t/>
            </a:r>
            <a:br>
              <a:rPr lang="en-GB" dirty="0" smtClean="0"/>
            </a:br>
            <a:r>
              <a:rPr lang="en-GB" dirty="0" smtClean="0"/>
              <a:t>National autonomy in citizenship matters</a:t>
            </a:r>
            <a:br>
              <a:rPr lang="en-GB" dirty="0" smtClean="0"/>
            </a:br>
            <a:endParaRPr lang="en-GB" dirty="0" smtClean="0"/>
          </a:p>
        </p:txBody>
      </p:sp>
      <p:sp>
        <p:nvSpPr>
          <p:cNvPr id="3" name="Content Placeholder 2"/>
          <p:cNvSpPr>
            <a:spLocks noGrp="1"/>
          </p:cNvSpPr>
          <p:nvPr>
            <p:ph idx="1"/>
          </p:nvPr>
        </p:nvSpPr>
        <p:spPr>
          <a:xfrm>
            <a:off x="323850" y="1628775"/>
            <a:ext cx="8569325" cy="4968875"/>
          </a:xfrm>
        </p:spPr>
        <p:txBody>
          <a:bodyPr rtlCol="0">
            <a:normAutofit/>
          </a:bodyPr>
          <a:lstStyle/>
          <a:p>
            <a:pPr eaLnBrk="1" fontAlgn="auto" hangingPunct="1">
              <a:spcAft>
                <a:spcPts val="0"/>
              </a:spcAft>
              <a:buFont typeface="Arial"/>
              <a:buChar char="•"/>
              <a:defRPr/>
            </a:pPr>
            <a:r>
              <a:rPr lang="nl-NL" sz="2600" dirty="0" err="1" smtClean="0">
                <a:cs typeface="Calibri"/>
              </a:rPr>
              <a:t>Restrictions</a:t>
            </a:r>
            <a:r>
              <a:rPr lang="nl-NL" sz="2600" dirty="0" smtClean="0">
                <a:cs typeface="Calibri"/>
              </a:rPr>
              <a:t> </a:t>
            </a:r>
            <a:r>
              <a:rPr lang="nl-NL" sz="2600" dirty="0" err="1" smtClean="0">
                <a:cs typeface="Calibri"/>
              </a:rPr>
              <a:t>by</a:t>
            </a:r>
            <a:r>
              <a:rPr lang="nl-NL" sz="2600" dirty="0" smtClean="0">
                <a:cs typeface="Calibri"/>
              </a:rPr>
              <a:t> </a:t>
            </a:r>
            <a:r>
              <a:rPr lang="nl-NL" sz="2600" dirty="0" err="1" smtClean="0">
                <a:cs typeface="Calibri"/>
              </a:rPr>
              <a:t>international</a:t>
            </a:r>
            <a:r>
              <a:rPr lang="nl-NL" sz="2600" dirty="0" smtClean="0">
                <a:cs typeface="Calibri"/>
              </a:rPr>
              <a:t> </a:t>
            </a:r>
            <a:r>
              <a:rPr lang="nl-NL" sz="2600" dirty="0" err="1" smtClean="0">
                <a:cs typeface="Calibri"/>
              </a:rPr>
              <a:t>law</a:t>
            </a:r>
            <a:r>
              <a:rPr lang="nl-NL" sz="2600" dirty="0" smtClean="0">
                <a:cs typeface="Calibri"/>
              </a:rPr>
              <a:t>, in </a:t>
            </a:r>
            <a:r>
              <a:rPr lang="nl-NL" sz="2600" dirty="0" err="1" smtClean="0">
                <a:cs typeface="Calibri"/>
              </a:rPr>
              <a:t>particular</a:t>
            </a:r>
            <a:r>
              <a:rPr lang="nl-NL" sz="2600" dirty="0" smtClean="0">
                <a:cs typeface="Calibri"/>
              </a:rPr>
              <a:t> </a:t>
            </a:r>
            <a:r>
              <a:rPr lang="nl-NL" sz="2600" dirty="0" err="1" smtClean="0">
                <a:cs typeface="Calibri"/>
              </a:rPr>
              <a:t>by</a:t>
            </a:r>
            <a:r>
              <a:rPr lang="nl-NL" sz="2600" dirty="0" smtClean="0">
                <a:cs typeface="Calibri"/>
              </a:rPr>
              <a:t> </a:t>
            </a:r>
            <a:r>
              <a:rPr lang="nl-NL" sz="2600" dirty="0" err="1" smtClean="0">
                <a:cs typeface="Calibri"/>
              </a:rPr>
              <a:t>international</a:t>
            </a:r>
            <a:r>
              <a:rPr lang="nl-NL" sz="2600" dirty="0" smtClean="0">
                <a:cs typeface="Calibri"/>
              </a:rPr>
              <a:t> </a:t>
            </a:r>
            <a:r>
              <a:rPr lang="nl-NL" sz="2600" dirty="0" err="1" smtClean="0">
                <a:cs typeface="Calibri"/>
              </a:rPr>
              <a:t>treaties</a:t>
            </a:r>
            <a:endParaRPr lang="nl-NL" sz="2600" dirty="0" smtClean="0">
              <a:cs typeface="Calibri"/>
            </a:endParaRPr>
          </a:p>
          <a:p>
            <a:pPr eaLnBrk="1" fontAlgn="auto" hangingPunct="1">
              <a:spcAft>
                <a:spcPts val="0"/>
              </a:spcAft>
              <a:buFont typeface="Arial"/>
              <a:buChar char="•"/>
              <a:defRPr/>
            </a:pPr>
            <a:endParaRPr lang="nl-NL" sz="2600" dirty="0">
              <a:cs typeface="Calibri"/>
            </a:endParaRPr>
          </a:p>
          <a:p>
            <a:pPr>
              <a:lnSpc>
                <a:spcPct val="80000"/>
              </a:lnSpc>
            </a:pPr>
            <a:r>
              <a:rPr lang="nl-NL" sz="2600" dirty="0" err="1" smtClean="0">
                <a:cs typeface="Calibri"/>
              </a:rPr>
              <a:t>Also</a:t>
            </a:r>
            <a:r>
              <a:rPr lang="nl-NL" sz="2600" dirty="0" smtClean="0">
                <a:cs typeface="Calibri"/>
              </a:rPr>
              <a:t> </a:t>
            </a:r>
            <a:r>
              <a:rPr lang="nl-NL" sz="2600" dirty="0" err="1" smtClean="0">
                <a:cs typeface="Calibri"/>
              </a:rPr>
              <a:t>restrictions</a:t>
            </a:r>
            <a:r>
              <a:rPr lang="nl-NL" sz="2600" dirty="0" smtClean="0">
                <a:cs typeface="Calibri"/>
              </a:rPr>
              <a:t> </a:t>
            </a:r>
            <a:r>
              <a:rPr lang="nl-NL" sz="2600" dirty="0" err="1" smtClean="0">
                <a:cs typeface="Calibri"/>
              </a:rPr>
              <a:t>by</a:t>
            </a:r>
            <a:r>
              <a:rPr lang="nl-NL" sz="2600" dirty="0" smtClean="0">
                <a:cs typeface="Calibri"/>
              </a:rPr>
              <a:t> European </a:t>
            </a:r>
            <a:r>
              <a:rPr lang="nl-NL" sz="2600" dirty="0" err="1" smtClean="0">
                <a:cs typeface="Calibri"/>
              </a:rPr>
              <a:t>law</a:t>
            </a:r>
            <a:r>
              <a:rPr lang="nl-NL" sz="2600" dirty="0" smtClean="0">
                <a:cs typeface="Calibri"/>
              </a:rPr>
              <a:t>, in </a:t>
            </a:r>
            <a:r>
              <a:rPr lang="nl-NL" sz="2600" dirty="0" err="1" smtClean="0">
                <a:cs typeface="Calibri"/>
              </a:rPr>
              <a:t>particular</a:t>
            </a:r>
            <a:r>
              <a:rPr lang="nl-NL" sz="2600" dirty="0" smtClean="0">
                <a:cs typeface="Calibri"/>
              </a:rPr>
              <a:t> </a:t>
            </a:r>
            <a:r>
              <a:rPr lang="nl-NL" sz="2600" dirty="0" err="1" smtClean="0">
                <a:cs typeface="Calibri"/>
              </a:rPr>
              <a:t>by</a:t>
            </a:r>
            <a:r>
              <a:rPr lang="nl-NL" sz="2600" dirty="0" smtClean="0">
                <a:cs typeface="Calibri"/>
              </a:rPr>
              <a:t> </a:t>
            </a:r>
            <a:r>
              <a:rPr lang="nl-NL" sz="2600" dirty="0" err="1" smtClean="0">
                <a:cs typeface="Calibri"/>
              </a:rPr>
              <a:t>general</a:t>
            </a:r>
            <a:r>
              <a:rPr lang="nl-NL" sz="2600" dirty="0" smtClean="0">
                <a:cs typeface="Calibri"/>
              </a:rPr>
              <a:t> </a:t>
            </a:r>
            <a:r>
              <a:rPr lang="nl-NL" sz="2600" dirty="0" err="1" smtClean="0">
                <a:cs typeface="Calibri"/>
              </a:rPr>
              <a:t>principles</a:t>
            </a:r>
            <a:r>
              <a:rPr lang="nl-NL" sz="2600" dirty="0" smtClean="0">
                <a:cs typeface="Calibri"/>
              </a:rPr>
              <a:t> of European </a:t>
            </a:r>
            <a:r>
              <a:rPr lang="nl-NL" sz="2600" dirty="0" err="1" smtClean="0">
                <a:cs typeface="Calibri"/>
              </a:rPr>
              <a:t>law</a:t>
            </a:r>
            <a:r>
              <a:rPr lang="nl-NL" sz="2600" dirty="0" smtClean="0">
                <a:cs typeface="Calibri"/>
              </a:rPr>
              <a:t>/</a:t>
            </a:r>
            <a:r>
              <a:rPr lang="en-US" sz="2800" dirty="0" smtClean="0"/>
              <a:t>the </a:t>
            </a:r>
            <a:r>
              <a:rPr lang="en-US" sz="2800" dirty="0"/>
              <a:t>guarantee of freedom of movement </a:t>
            </a:r>
            <a:r>
              <a:rPr lang="en-US" sz="2800" dirty="0" smtClean="0"/>
              <a:t>rights/ principle </a:t>
            </a:r>
            <a:r>
              <a:rPr lang="en-US" sz="2800" dirty="0"/>
              <a:t>of solidarity between MS </a:t>
            </a:r>
            <a:r>
              <a:rPr lang="nl-NL" sz="2800" dirty="0"/>
              <a:t>(e.g. </a:t>
            </a:r>
            <a:r>
              <a:rPr lang="nl-NL" sz="2800" dirty="0" err="1"/>
              <a:t>grant</a:t>
            </a:r>
            <a:r>
              <a:rPr lang="nl-NL" sz="2800" dirty="0"/>
              <a:t> of </a:t>
            </a:r>
            <a:r>
              <a:rPr lang="nl-NL" sz="2800" dirty="0" err="1" smtClean="0"/>
              <a:t>nationality</a:t>
            </a:r>
            <a:r>
              <a:rPr lang="nl-NL" sz="2800" dirty="0" smtClean="0"/>
              <a:t> </a:t>
            </a:r>
            <a:r>
              <a:rPr lang="nl-NL" sz="2800" dirty="0" err="1"/>
              <a:t>to</a:t>
            </a:r>
            <a:r>
              <a:rPr lang="nl-NL" sz="2800" dirty="0"/>
              <a:t> the </a:t>
            </a:r>
            <a:r>
              <a:rPr lang="nl-NL" sz="2800" dirty="0" err="1"/>
              <a:t>whole</a:t>
            </a:r>
            <a:r>
              <a:rPr lang="nl-NL" sz="2800" dirty="0"/>
              <a:t> </a:t>
            </a:r>
            <a:r>
              <a:rPr lang="nl-NL" sz="2800" dirty="0" err="1"/>
              <a:t>population</a:t>
            </a:r>
            <a:r>
              <a:rPr lang="nl-NL" sz="2800" dirty="0"/>
              <a:t> of </a:t>
            </a:r>
            <a:r>
              <a:rPr lang="nl-NL" sz="2800" dirty="0" smtClean="0"/>
              <a:t>a </a:t>
            </a:r>
            <a:r>
              <a:rPr lang="nl-NL" sz="2800" dirty="0" err="1" smtClean="0"/>
              <a:t>former</a:t>
            </a:r>
            <a:r>
              <a:rPr lang="nl-NL" sz="2800" dirty="0" smtClean="0"/>
              <a:t> </a:t>
            </a:r>
            <a:r>
              <a:rPr lang="nl-NL" sz="2800" dirty="0" err="1" smtClean="0"/>
              <a:t>colony</a:t>
            </a:r>
            <a:r>
              <a:rPr lang="nl-NL" sz="2800" dirty="0" smtClean="0"/>
              <a:t>?)</a:t>
            </a:r>
            <a:endParaRPr lang="nl-NL" sz="2800" dirty="0"/>
          </a:p>
          <a:p>
            <a:pPr eaLnBrk="1" fontAlgn="auto" hangingPunct="1">
              <a:spcAft>
                <a:spcPts val="0"/>
              </a:spcAft>
              <a:buFont typeface="Arial"/>
              <a:buChar char="•"/>
              <a:defRPr/>
            </a:pPr>
            <a:endParaRPr lang="nl-NL" sz="2600" dirty="0">
              <a:cs typeface="Calibri"/>
            </a:endParaRPr>
          </a:p>
          <a:p>
            <a:pPr eaLnBrk="1" fontAlgn="auto" hangingPunct="1">
              <a:spcAft>
                <a:spcPts val="0"/>
              </a:spcAft>
              <a:buFont typeface="Arial"/>
              <a:buChar char="•"/>
              <a:defRPr/>
            </a:pPr>
            <a:r>
              <a:rPr lang="nl-NL" sz="2600" dirty="0" smtClean="0">
                <a:cs typeface="Calibri"/>
              </a:rPr>
              <a:t>Is </a:t>
            </a:r>
            <a:r>
              <a:rPr lang="nl-NL" sz="2600" dirty="0" err="1" smtClean="0">
                <a:cs typeface="Calibri"/>
              </a:rPr>
              <a:t>it</a:t>
            </a:r>
            <a:r>
              <a:rPr lang="nl-NL" sz="2600" dirty="0" smtClean="0">
                <a:cs typeface="Calibri"/>
              </a:rPr>
              <a:t> </a:t>
            </a:r>
            <a:r>
              <a:rPr lang="nl-NL" sz="2600" dirty="0" err="1" smtClean="0">
                <a:cs typeface="Calibri"/>
              </a:rPr>
              <a:t>possible</a:t>
            </a:r>
            <a:r>
              <a:rPr lang="nl-NL" sz="2600" dirty="0" smtClean="0">
                <a:cs typeface="Calibri"/>
              </a:rPr>
              <a:t> </a:t>
            </a:r>
            <a:r>
              <a:rPr lang="nl-NL" sz="2600" dirty="0" err="1" smtClean="0">
                <a:cs typeface="Calibri"/>
              </a:rPr>
              <a:t>to</a:t>
            </a:r>
            <a:r>
              <a:rPr lang="nl-NL" sz="2600" dirty="0" smtClean="0">
                <a:cs typeface="Calibri"/>
              </a:rPr>
              <a:t> </a:t>
            </a:r>
            <a:r>
              <a:rPr lang="nl-NL" sz="2600" dirty="0" err="1" smtClean="0">
                <a:cs typeface="Calibri"/>
              </a:rPr>
              <a:t>challenge</a:t>
            </a:r>
            <a:r>
              <a:rPr lang="nl-NL" sz="2600" dirty="0" smtClean="0">
                <a:cs typeface="Calibri"/>
              </a:rPr>
              <a:t> </a:t>
            </a:r>
            <a:r>
              <a:rPr lang="nl-NL" sz="2600" dirty="0" err="1" smtClean="0">
                <a:cs typeface="Calibri"/>
              </a:rPr>
              <a:t>citizenship</a:t>
            </a:r>
            <a:r>
              <a:rPr lang="nl-NL" sz="2600" dirty="0" smtClean="0">
                <a:cs typeface="Calibri"/>
              </a:rPr>
              <a:t> </a:t>
            </a:r>
            <a:r>
              <a:rPr lang="nl-NL" sz="2600" dirty="0" err="1" smtClean="0">
                <a:cs typeface="Calibri"/>
              </a:rPr>
              <a:t>decisions</a:t>
            </a:r>
            <a:r>
              <a:rPr lang="nl-NL" sz="2600" dirty="0" smtClean="0">
                <a:cs typeface="Calibri"/>
              </a:rPr>
              <a:t> in </a:t>
            </a:r>
            <a:r>
              <a:rPr lang="nl-NL" sz="2600" dirty="0" err="1" smtClean="0">
                <a:cs typeface="Calibri"/>
              </a:rPr>
              <a:t>international</a:t>
            </a:r>
            <a:r>
              <a:rPr lang="nl-NL" sz="2600" dirty="0" smtClean="0">
                <a:cs typeface="Calibri"/>
              </a:rPr>
              <a:t> or European courts?</a:t>
            </a:r>
            <a:endParaRPr lang="en-GB" dirty="0" smtClean="0"/>
          </a:p>
        </p:txBody>
      </p:sp>
      <p:pic>
        <p:nvPicPr>
          <p:cNvPr id="4100" name="Picture 3" descr="EUCITAC-logo-ver-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1925" y="0"/>
            <a:ext cx="1362075"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900476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rrowheads="1"/>
          </p:cNvSpPr>
          <p:nvPr>
            <p:ph type="title"/>
          </p:nvPr>
        </p:nvSpPr>
        <p:spPr/>
        <p:txBody>
          <a:bodyPr/>
          <a:lstStyle/>
          <a:p>
            <a:r>
              <a:rPr lang="nl-NL"/>
              <a:t>Examples</a:t>
            </a:r>
          </a:p>
        </p:txBody>
      </p:sp>
      <p:sp>
        <p:nvSpPr>
          <p:cNvPr id="141315" name="Rectangle 3"/>
          <p:cNvSpPr>
            <a:spLocks noGrp="1" noRot="1" noChangeArrowheads="1"/>
          </p:cNvSpPr>
          <p:nvPr>
            <p:ph type="body" idx="1"/>
          </p:nvPr>
        </p:nvSpPr>
        <p:spPr/>
        <p:txBody>
          <a:bodyPr/>
          <a:lstStyle/>
          <a:p>
            <a:r>
              <a:rPr lang="nl-NL" sz="2800" dirty="0" err="1"/>
              <a:t>Obligation</a:t>
            </a:r>
            <a:r>
              <a:rPr lang="nl-NL" sz="2800" dirty="0"/>
              <a:t> </a:t>
            </a:r>
            <a:r>
              <a:rPr lang="nl-NL" sz="2800" dirty="0" err="1"/>
              <a:t>to</a:t>
            </a:r>
            <a:r>
              <a:rPr lang="nl-NL" sz="2800" dirty="0"/>
              <a:t> make a </a:t>
            </a:r>
            <a:r>
              <a:rPr lang="nl-NL" sz="2800" dirty="0" err="1"/>
              <a:t>choice</a:t>
            </a:r>
            <a:r>
              <a:rPr lang="nl-NL" sz="2800" dirty="0"/>
              <a:t> </a:t>
            </a:r>
            <a:r>
              <a:rPr lang="nl-NL" sz="2800" dirty="0" err="1"/>
              <a:t>between</a:t>
            </a:r>
            <a:r>
              <a:rPr lang="nl-NL" sz="2800" dirty="0"/>
              <a:t> a </a:t>
            </a:r>
            <a:r>
              <a:rPr lang="nl-NL" sz="2800" i="1" dirty="0" err="1"/>
              <a:t>iure</a:t>
            </a:r>
            <a:r>
              <a:rPr lang="nl-NL" sz="2800" i="1" dirty="0"/>
              <a:t> </a:t>
            </a:r>
            <a:r>
              <a:rPr lang="nl-NL" sz="2800" i="1" dirty="0" err="1"/>
              <a:t>soli</a:t>
            </a:r>
            <a:r>
              <a:rPr lang="nl-NL" sz="2800" dirty="0"/>
              <a:t> </a:t>
            </a:r>
            <a:r>
              <a:rPr lang="nl-NL" sz="2800" dirty="0" err="1"/>
              <a:t>acquired</a:t>
            </a:r>
            <a:r>
              <a:rPr lang="nl-NL" sz="2800" dirty="0"/>
              <a:t> </a:t>
            </a:r>
            <a:r>
              <a:rPr lang="nl-NL" sz="2800" dirty="0" err="1"/>
              <a:t>nationality</a:t>
            </a:r>
            <a:r>
              <a:rPr lang="nl-NL" sz="2800" dirty="0"/>
              <a:t> </a:t>
            </a:r>
            <a:r>
              <a:rPr lang="nl-NL" sz="2800" dirty="0" err="1"/>
              <a:t>and</a:t>
            </a:r>
            <a:r>
              <a:rPr lang="nl-NL" sz="2800" dirty="0"/>
              <a:t> a </a:t>
            </a:r>
            <a:r>
              <a:rPr lang="nl-NL" sz="2800" i="1" dirty="0" err="1"/>
              <a:t>iure</a:t>
            </a:r>
            <a:r>
              <a:rPr lang="nl-NL" sz="2800" i="1" dirty="0"/>
              <a:t> </a:t>
            </a:r>
            <a:r>
              <a:rPr lang="nl-NL" sz="2800" i="1" dirty="0" err="1"/>
              <a:t>sanguinis</a:t>
            </a:r>
            <a:r>
              <a:rPr lang="nl-NL" sz="2800" dirty="0"/>
              <a:t> </a:t>
            </a:r>
            <a:r>
              <a:rPr lang="nl-NL" sz="2800" dirty="0" err="1"/>
              <a:t>acquired</a:t>
            </a:r>
            <a:r>
              <a:rPr lang="nl-NL" sz="2800" dirty="0"/>
              <a:t> </a:t>
            </a:r>
            <a:r>
              <a:rPr lang="nl-NL" sz="2800" dirty="0" err="1"/>
              <a:t>nationality</a:t>
            </a:r>
            <a:r>
              <a:rPr lang="nl-NL" sz="2800" dirty="0"/>
              <a:t> </a:t>
            </a:r>
            <a:r>
              <a:rPr lang="nl-NL" sz="2800" i="1" dirty="0" smtClean="0"/>
              <a:t>(Optionszwang)</a:t>
            </a:r>
            <a:r>
              <a:rPr lang="nl-NL" sz="2800" dirty="0" smtClean="0">
                <a:sym typeface="Wingdings" pitchFamily="2" charset="2"/>
              </a:rPr>
              <a:t> </a:t>
            </a:r>
            <a:r>
              <a:rPr lang="nl-NL" sz="2800" b="1" i="1" dirty="0" err="1">
                <a:sym typeface="Wingdings" pitchFamily="2" charset="2"/>
              </a:rPr>
              <a:t>proportionality</a:t>
            </a:r>
            <a:r>
              <a:rPr lang="nl-NL" sz="2800" b="1" i="1" dirty="0">
                <a:sym typeface="Wingdings" pitchFamily="2" charset="2"/>
              </a:rPr>
              <a:t>? </a:t>
            </a:r>
            <a:r>
              <a:rPr lang="nl-NL" sz="2800" b="1" i="1" dirty="0" err="1">
                <a:sym typeface="Wingdings" pitchFamily="2" charset="2"/>
              </a:rPr>
              <a:t>equal</a:t>
            </a:r>
            <a:r>
              <a:rPr lang="nl-NL" sz="2800" b="1" i="1" dirty="0">
                <a:sym typeface="Wingdings" pitchFamily="2" charset="2"/>
              </a:rPr>
              <a:t> treatment?</a:t>
            </a:r>
          </a:p>
          <a:p>
            <a:endParaRPr lang="nl-NL" sz="2800" dirty="0">
              <a:sym typeface="Wingdings" pitchFamily="2" charset="2"/>
            </a:endParaRPr>
          </a:p>
          <a:p>
            <a:r>
              <a:rPr lang="nl-NL" sz="2800" dirty="0" err="1">
                <a:sym typeface="Wingdings" pitchFamily="2" charset="2"/>
              </a:rPr>
              <a:t>Decisions</a:t>
            </a:r>
            <a:r>
              <a:rPr lang="nl-NL" sz="2800" dirty="0">
                <a:sym typeface="Wingdings" pitchFamily="2" charset="2"/>
              </a:rPr>
              <a:t> on </a:t>
            </a:r>
            <a:r>
              <a:rPr lang="nl-NL" sz="2800" dirty="0" err="1">
                <a:sym typeface="Wingdings" pitchFamily="2" charset="2"/>
              </a:rPr>
              <a:t>acquisition</a:t>
            </a:r>
            <a:r>
              <a:rPr lang="nl-NL" sz="2800" dirty="0">
                <a:sym typeface="Wingdings" pitchFamily="2" charset="2"/>
              </a:rPr>
              <a:t> </a:t>
            </a:r>
            <a:r>
              <a:rPr lang="nl-NL" sz="2800" dirty="0" err="1">
                <a:sym typeface="Wingdings" pitchFamily="2" charset="2"/>
              </a:rPr>
              <a:t>and</a:t>
            </a:r>
            <a:r>
              <a:rPr lang="nl-NL" sz="2800" dirty="0">
                <a:sym typeface="Wingdings" pitchFamily="2" charset="2"/>
              </a:rPr>
              <a:t> </a:t>
            </a:r>
            <a:r>
              <a:rPr lang="nl-NL" sz="2800" dirty="0" err="1">
                <a:sym typeface="Wingdings" pitchFamily="2" charset="2"/>
              </a:rPr>
              <a:t>loss</a:t>
            </a:r>
            <a:r>
              <a:rPr lang="nl-NL" sz="2800" dirty="0">
                <a:sym typeface="Wingdings" pitchFamily="2" charset="2"/>
              </a:rPr>
              <a:t> of </a:t>
            </a:r>
            <a:r>
              <a:rPr lang="nl-NL" sz="2800" dirty="0" err="1">
                <a:sym typeface="Wingdings" pitchFamily="2" charset="2"/>
              </a:rPr>
              <a:t>nationality</a:t>
            </a:r>
            <a:r>
              <a:rPr lang="nl-NL" sz="2800" dirty="0">
                <a:sym typeface="Wingdings" pitchFamily="2" charset="2"/>
              </a:rPr>
              <a:t> </a:t>
            </a:r>
            <a:r>
              <a:rPr lang="nl-NL" sz="2800" dirty="0" err="1">
                <a:sym typeface="Wingdings" pitchFamily="2" charset="2"/>
              </a:rPr>
              <a:t>should</a:t>
            </a:r>
            <a:r>
              <a:rPr lang="nl-NL" sz="2800" dirty="0">
                <a:sym typeface="Wingdings" pitchFamily="2" charset="2"/>
              </a:rPr>
              <a:t> </a:t>
            </a:r>
            <a:r>
              <a:rPr lang="nl-NL" sz="2800" dirty="0" err="1">
                <a:sym typeface="Wingdings" pitchFamily="2" charset="2"/>
              </a:rPr>
              <a:t>be</a:t>
            </a:r>
            <a:r>
              <a:rPr lang="nl-NL" sz="2800" dirty="0">
                <a:sym typeface="Wingdings" pitchFamily="2" charset="2"/>
              </a:rPr>
              <a:t> </a:t>
            </a:r>
            <a:r>
              <a:rPr lang="nl-NL" sz="2800" dirty="0" err="1">
                <a:sym typeface="Wingdings" pitchFamily="2" charset="2"/>
              </a:rPr>
              <a:t>reasoned</a:t>
            </a:r>
            <a:r>
              <a:rPr lang="nl-NL" sz="2800" dirty="0">
                <a:sym typeface="Wingdings" pitchFamily="2" charset="2"/>
              </a:rPr>
              <a:t>? Art. 11 ECN</a:t>
            </a:r>
          </a:p>
          <a:p>
            <a:r>
              <a:rPr lang="nl-NL" sz="2800" dirty="0" err="1">
                <a:sym typeface="Wingdings" pitchFamily="2" charset="2"/>
              </a:rPr>
              <a:t>Possibility</a:t>
            </a:r>
            <a:r>
              <a:rPr lang="nl-NL" sz="2800" dirty="0">
                <a:sym typeface="Wingdings" pitchFamily="2" charset="2"/>
              </a:rPr>
              <a:t> </a:t>
            </a:r>
            <a:r>
              <a:rPr lang="nl-NL" sz="2800" dirty="0" err="1">
                <a:sym typeface="Wingdings" pitchFamily="2" charset="2"/>
              </a:rPr>
              <a:t>to</a:t>
            </a:r>
            <a:r>
              <a:rPr lang="nl-NL" sz="2800" dirty="0">
                <a:sym typeface="Wingdings" pitchFamily="2" charset="2"/>
              </a:rPr>
              <a:t> </a:t>
            </a:r>
            <a:r>
              <a:rPr lang="nl-NL" sz="2800" dirty="0" err="1">
                <a:sym typeface="Wingdings" pitchFamily="2" charset="2"/>
              </a:rPr>
              <a:t>challenge</a:t>
            </a:r>
            <a:r>
              <a:rPr lang="nl-NL" sz="2800" dirty="0">
                <a:sym typeface="Wingdings" pitchFamily="2" charset="2"/>
              </a:rPr>
              <a:t> </a:t>
            </a:r>
            <a:r>
              <a:rPr lang="nl-NL" sz="2800" dirty="0" err="1">
                <a:sym typeface="Wingdings" pitchFamily="2" charset="2"/>
              </a:rPr>
              <a:t>decisions</a:t>
            </a:r>
            <a:r>
              <a:rPr lang="nl-NL" sz="2800" dirty="0">
                <a:sym typeface="Wingdings" pitchFamily="2" charset="2"/>
              </a:rPr>
              <a:t>? Art. 12 ECN  are </a:t>
            </a:r>
            <a:r>
              <a:rPr lang="nl-NL" sz="2800" dirty="0" err="1" smtClean="0">
                <a:sym typeface="Wingdings" pitchFamily="2" charset="2"/>
              </a:rPr>
              <a:t>reservations</a:t>
            </a:r>
            <a:r>
              <a:rPr lang="nl-NL" sz="2800" dirty="0" smtClean="0">
                <a:sym typeface="Wingdings" pitchFamily="2" charset="2"/>
              </a:rPr>
              <a:t> </a:t>
            </a:r>
            <a:r>
              <a:rPr lang="nl-NL" sz="2800" dirty="0" err="1">
                <a:sym typeface="Wingdings" pitchFamily="2" charset="2"/>
              </a:rPr>
              <a:t>acceptable</a:t>
            </a:r>
            <a:r>
              <a:rPr lang="nl-NL" sz="2800" dirty="0">
                <a:sym typeface="Wingdings" pitchFamily="2" charset="2"/>
              </a:rPr>
              <a:t> in light of EU </a:t>
            </a:r>
            <a:r>
              <a:rPr lang="nl-NL" sz="2800" dirty="0" err="1">
                <a:sym typeface="Wingdings" pitchFamily="2" charset="2"/>
              </a:rPr>
              <a:t>principles</a:t>
            </a:r>
            <a:r>
              <a:rPr lang="nl-NL" sz="2800" dirty="0">
                <a:sym typeface="Wingdings" pitchFamily="2" charset="2"/>
              </a:rPr>
              <a:t>?</a:t>
            </a:r>
            <a:endParaRPr lang="nl-NL" sz="2800" dirty="0"/>
          </a:p>
        </p:txBody>
      </p:sp>
    </p:spTree>
    <p:extLst>
      <p:ext uri="{BB962C8B-B14F-4D97-AF65-F5344CB8AC3E}">
        <p14:creationId xmlns:p14="http://schemas.microsoft.com/office/powerpoint/2010/main" val="28647038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rrowheads="1"/>
          </p:cNvSpPr>
          <p:nvPr>
            <p:ph type="title"/>
          </p:nvPr>
        </p:nvSpPr>
        <p:spPr/>
        <p:txBody>
          <a:bodyPr/>
          <a:lstStyle/>
          <a:p>
            <a:r>
              <a:rPr lang="nl-NL"/>
              <a:t>Examples</a:t>
            </a:r>
          </a:p>
        </p:txBody>
      </p:sp>
      <p:sp>
        <p:nvSpPr>
          <p:cNvPr id="142339" name="Rectangle 3"/>
          <p:cNvSpPr>
            <a:spLocks noGrp="1" noRot="1" noChangeArrowheads="1"/>
          </p:cNvSpPr>
          <p:nvPr>
            <p:ph type="body" idx="1"/>
          </p:nvPr>
        </p:nvSpPr>
        <p:spPr/>
        <p:txBody>
          <a:bodyPr/>
          <a:lstStyle/>
          <a:p>
            <a:r>
              <a:rPr lang="nl-NL" dirty="0"/>
              <a:t>Is </a:t>
            </a:r>
            <a:r>
              <a:rPr lang="nl-NL" dirty="0" err="1"/>
              <a:t>it</a:t>
            </a:r>
            <a:r>
              <a:rPr lang="nl-NL" dirty="0"/>
              <a:t> </a:t>
            </a:r>
            <a:r>
              <a:rPr lang="nl-NL" dirty="0" err="1"/>
              <a:t>allowed</a:t>
            </a:r>
            <a:r>
              <a:rPr lang="nl-NL" dirty="0"/>
              <a:t> </a:t>
            </a:r>
            <a:r>
              <a:rPr lang="nl-NL" dirty="0" err="1"/>
              <a:t>to</a:t>
            </a:r>
            <a:r>
              <a:rPr lang="nl-NL" dirty="0"/>
              <a:t> </a:t>
            </a:r>
            <a:r>
              <a:rPr lang="nl-NL" dirty="0" err="1"/>
              <a:t>apply</a:t>
            </a:r>
            <a:r>
              <a:rPr lang="nl-NL" dirty="0"/>
              <a:t> </a:t>
            </a:r>
            <a:r>
              <a:rPr lang="nl-NL" dirty="0" err="1"/>
              <a:t>some</a:t>
            </a:r>
            <a:r>
              <a:rPr lang="nl-NL" dirty="0"/>
              <a:t> </a:t>
            </a:r>
            <a:r>
              <a:rPr lang="nl-NL" dirty="0" err="1"/>
              <a:t>grounds</a:t>
            </a:r>
            <a:r>
              <a:rPr lang="nl-NL" dirty="0"/>
              <a:t> </a:t>
            </a:r>
            <a:r>
              <a:rPr lang="nl-NL" dirty="0" err="1"/>
              <a:t>for</a:t>
            </a:r>
            <a:r>
              <a:rPr lang="nl-NL" dirty="0"/>
              <a:t> </a:t>
            </a:r>
            <a:r>
              <a:rPr lang="nl-NL" dirty="0" err="1"/>
              <a:t>loss</a:t>
            </a:r>
            <a:r>
              <a:rPr lang="nl-NL" dirty="0"/>
              <a:t> </a:t>
            </a:r>
            <a:r>
              <a:rPr lang="nl-NL" dirty="0" err="1"/>
              <a:t>only</a:t>
            </a:r>
            <a:r>
              <a:rPr lang="nl-NL" dirty="0"/>
              <a:t> on </a:t>
            </a:r>
            <a:r>
              <a:rPr lang="nl-NL" dirty="0" err="1"/>
              <a:t>naturalised</a:t>
            </a:r>
            <a:r>
              <a:rPr lang="nl-NL" dirty="0"/>
              <a:t> </a:t>
            </a:r>
            <a:r>
              <a:rPr lang="nl-NL" dirty="0" err="1"/>
              <a:t>citizen</a:t>
            </a:r>
            <a:r>
              <a:rPr lang="nl-NL" dirty="0"/>
              <a:t>? </a:t>
            </a:r>
            <a:r>
              <a:rPr lang="nl-NL" dirty="0">
                <a:sym typeface="Wingdings" pitchFamily="2" charset="2"/>
              </a:rPr>
              <a:t> </a:t>
            </a:r>
            <a:r>
              <a:rPr lang="nl-NL" b="1" i="1" dirty="0" err="1">
                <a:sym typeface="Wingdings" pitchFamily="2" charset="2"/>
              </a:rPr>
              <a:t>differential</a:t>
            </a:r>
            <a:r>
              <a:rPr lang="nl-NL" b="1" i="1" dirty="0">
                <a:sym typeface="Wingdings" pitchFamily="2" charset="2"/>
              </a:rPr>
              <a:t> treatment  of European </a:t>
            </a:r>
            <a:r>
              <a:rPr lang="nl-NL" b="1" i="1" dirty="0" err="1" smtClean="0">
                <a:sym typeface="Wingdings" pitchFamily="2" charset="2"/>
              </a:rPr>
              <a:t>citizens</a:t>
            </a:r>
            <a:r>
              <a:rPr lang="nl-NL" b="1" i="1" dirty="0" smtClean="0">
                <a:sym typeface="Wingdings" pitchFamily="2" charset="2"/>
              </a:rPr>
              <a:t> </a:t>
            </a:r>
            <a:r>
              <a:rPr lang="nl-NL" b="1" i="1" dirty="0" err="1">
                <a:sym typeface="Wingdings" pitchFamily="2" charset="2"/>
              </a:rPr>
              <a:t>by</a:t>
            </a:r>
            <a:r>
              <a:rPr lang="nl-NL" b="1" i="1" dirty="0">
                <a:sym typeface="Wingdings" pitchFamily="2" charset="2"/>
              </a:rPr>
              <a:t> </a:t>
            </a:r>
            <a:r>
              <a:rPr lang="nl-NL" b="1" i="1" dirty="0" err="1">
                <a:sym typeface="Wingdings" pitchFamily="2" charset="2"/>
              </a:rPr>
              <a:t>birth</a:t>
            </a:r>
            <a:r>
              <a:rPr lang="nl-NL" b="1" i="1" dirty="0">
                <a:sym typeface="Wingdings" pitchFamily="2" charset="2"/>
              </a:rPr>
              <a:t> </a:t>
            </a:r>
            <a:r>
              <a:rPr lang="nl-NL" b="1" i="1" dirty="0" err="1">
                <a:sym typeface="Wingdings" pitchFamily="2" charset="2"/>
              </a:rPr>
              <a:t>and</a:t>
            </a:r>
            <a:r>
              <a:rPr lang="nl-NL" b="1" i="1" dirty="0">
                <a:sym typeface="Wingdings" pitchFamily="2" charset="2"/>
              </a:rPr>
              <a:t> </a:t>
            </a:r>
            <a:r>
              <a:rPr lang="nl-NL" b="1" i="1" dirty="0" err="1">
                <a:sym typeface="Wingdings" pitchFamily="2" charset="2"/>
              </a:rPr>
              <a:t>those</a:t>
            </a:r>
            <a:r>
              <a:rPr lang="nl-NL" b="1" i="1" dirty="0">
                <a:sym typeface="Wingdings" pitchFamily="2" charset="2"/>
              </a:rPr>
              <a:t> </a:t>
            </a:r>
            <a:r>
              <a:rPr lang="nl-NL" b="1" i="1" dirty="0" err="1">
                <a:sym typeface="Wingdings" pitchFamily="2" charset="2"/>
              </a:rPr>
              <a:t>by</a:t>
            </a:r>
            <a:r>
              <a:rPr lang="nl-NL" b="1" i="1" dirty="0">
                <a:sym typeface="Wingdings" pitchFamily="2" charset="2"/>
              </a:rPr>
              <a:t> </a:t>
            </a:r>
            <a:r>
              <a:rPr lang="nl-NL" b="1" i="1" dirty="0" err="1">
                <a:sym typeface="Wingdings" pitchFamily="2" charset="2"/>
              </a:rPr>
              <a:t>naturalisation</a:t>
            </a:r>
            <a:endParaRPr lang="nl-NL" b="1" i="1" dirty="0">
              <a:sym typeface="Wingdings" pitchFamily="2" charset="2"/>
            </a:endParaRPr>
          </a:p>
          <a:p>
            <a:endParaRPr lang="nl-NL" dirty="0">
              <a:sym typeface="Wingdings" pitchFamily="2" charset="2"/>
            </a:endParaRPr>
          </a:p>
          <a:p>
            <a:r>
              <a:rPr lang="nl-NL" dirty="0" err="1">
                <a:sym typeface="Wingdings" pitchFamily="2" charset="2"/>
              </a:rPr>
              <a:t>P</a:t>
            </a:r>
            <a:r>
              <a:rPr lang="nl-NL" dirty="0" err="1" smtClean="0">
                <a:sym typeface="Wingdings" pitchFamily="2" charset="2"/>
              </a:rPr>
              <a:t>rotection</a:t>
            </a:r>
            <a:r>
              <a:rPr lang="nl-NL" dirty="0" smtClean="0">
                <a:sym typeface="Wingdings" pitchFamily="2" charset="2"/>
              </a:rPr>
              <a:t> </a:t>
            </a:r>
            <a:r>
              <a:rPr lang="nl-NL" dirty="0">
                <a:sym typeface="Wingdings" pitchFamily="2" charset="2"/>
              </a:rPr>
              <a:t>of </a:t>
            </a:r>
            <a:r>
              <a:rPr lang="nl-NL" dirty="0" err="1">
                <a:sym typeface="Wingdings" pitchFamily="2" charset="2"/>
              </a:rPr>
              <a:t>possession</a:t>
            </a:r>
            <a:r>
              <a:rPr lang="nl-NL" dirty="0">
                <a:sym typeface="Wingdings" pitchFamily="2" charset="2"/>
              </a:rPr>
              <a:t> of </a:t>
            </a:r>
            <a:r>
              <a:rPr lang="nl-NL" dirty="0" err="1">
                <a:sym typeface="Wingdings" pitchFamily="2" charset="2"/>
              </a:rPr>
              <a:t>nationality</a:t>
            </a:r>
            <a:r>
              <a:rPr lang="nl-NL" dirty="0">
                <a:sym typeface="Wingdings" pitchFamily="2" charset="2"/>
              </a:rPr>
              <a:t> in </a:t>
            </a:r>
            <a:r>
              <a:rPr lang="nl-NL" dirty="0" err="1">
                <a:sym typeface="Wingdings" pitchFamily="2" charset="2"/>
              </a:rPr>
              <a:t>good</a:t>
            </a:r>
            <a:r>
              <a:rPr lang="nl-NL" dirty="0">
                <a:sym typeface="Wingdings" pitchFamily="2" charset="2"/>
              </a:rPr>
              <a:t> </a:t>
            </a:r>
            <a:r>
              <a:rPr lang="nl-NL" dirty="0" err="1" smtClean="0">
                <a:sym typeface="Wingdings" pitchFamily="2" charset="2"/>
              </a:rPr>
              <a:t>faith</a:t>
            </a:r>
            <a:r>
              <a:rPr lang="nl-NL" dirty="0" smtClean="0">
                <a:sym typeface="Wingdings" pitchFamily="2" charset="2"/>
              </a:rPr>
              <a:t>  </a:t>
            </a:r>
            <a:r>
              <a:rPr lang="nl-NL" b="1" i="1" dirty="0" err="1" smtClean="0">
                <a:sym typeface="Wingdings" pitchFamily="2" charset="2"/>
              </a:rPr>
              <a:t>Protection</a:t>
            </a:r>
            <a:r>
              <a:rPr lang="nl-NL" b="1" i="1" dirty="0" smtClean="0">
                <a:sym typeface="Wingdings" pitchFamily="2" charset="2"/>
              </a:rPr>
              <a:t> </a:t>
            </a:r>
            <a:r>
              <a:rPr lang="nl-NL" b="1" i="1" dirty="0">
                <a:sym typeface="Wingdings" pitchFamily="2" charset="2"/>
              </a:rPr>
              <a:t>of </a:t>
            </a:r>
            <a:r>
              <a:rPr lang="nl-NL" b="1" i="1" dirty="0" err="1">
                <a:sym typeface="Wingdings" pitchFamily="2" charset="2"/>
              </a:rPr>
              <a:t>legitimate</a:t>
            </a:r>
            <a:r>
              <a:rPr lang="nl-NL" b="1" i="1" dirty="0">
                <a:sym typeface="Wingdings" pitchFamily="2" charset="2"/>
              </a:rPr>
              <a:t> </a:t>
            </a:r>
            <a:r>
              <a:rPr lang="nl-NL" b="1" i="1" dirty="0" err="1">
                <a:sym typeface="Wingdings" pitchFamily="2" charset="2"/>
              </a:rPr>
              <a:t>expectations</a:t>
            </a:r>
            <a:r>
              <a:rPr lang="nl-NL" dirty="0" smtClean="0">
                <a:sym typeface="Wingdings" pitchFamily="2" charset="2"/>
              </a:rPr>
              <a:t>/</a:t>
            </a:r>
            <a:endParaRPr lang="nl-NL" dirty="0">
              <a:sym typeface="Wingdings" pitchFamily="2" charset="2"/>
            </a:endParaRPr>
          </a:p>
          <a:p>
            <a:endParaRPr lang="nl-NL" dirty="0">
              <a:sym typeface="Wingdings" pitchFamily="2" charset="2"/>
            </a:endParaRPr>
          </a:p>
          <a:p>
            <a:endParaRPr lang="nl-NL" dirty="0"/>
          </a:p>
        </p:txBody>
      </p:sp>
    </p:spTree>
    <p:extLst>
      <p:ext uri="{BB962C8B-B14F-4D97-AF65-F5344CB8AC3E}">
        <p14:creationId xmlns:p14="http://schemas.microsoft.com/office/powerpoint/2010/main" val="23703091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rrowheads="1"/>
          </p:cNvSpPr>
          <p:nvPr>
            <p:ph type="title"/>
          </p:nvPr>
        </p:nvSpPr>
        <p:spPr/>
        <p:txBody>
          <a:bodyPr/>
          <a:lstStyle/>
          <a:p>
            <a:r>
              <a:rPr lang="nl-NL"/>
              <a:t>Examples</a:t>
            </a:r>
          </a:p>
        </p:txBody>
      </p:sp>
      <p:sp>
        <p:nvSpPr>
          <p:cNvPr id="143363" name="Rectangle 3"/>
          <p:cNvSpPr>
            <a:spLocks noGrp="1" noRot="1" noChangeArrowheads="1"/>
          </p:cNvSpPr>
          <p:nvPr>
            <p:ph type="body" idx="1"/>
          </p:nvPr>
        </p:nvSpPr>
        <p:spPr/>
        <p:txBody>
          <a:bodyPr/>
          <a:lstStyle/>
          <a:p>
            <a:r>
              <a:rPr lang="nl-NL" dirty="0"/>
              <a:t>Integration tests as </a:t>
            </a:r>
            <a:r>
              <a:rPr lang="nl-NL" dirty="0" err="1"/>
              <a:t>condition</a:t>
            </a:r>
            <a:r>
              <a:rPr lang="nl-NL" dirty="0"/>
              <a:t> </a:t>
            </a:r>
            <a:r>
              <a:rPr lang="nl-NL" dirty="0" err="1"/>
              <a:t>for</a:t>
            </a:r>
            <a:r>
              <a:rPr lang="nl-NL" dirty="0"/>
              <a:t> </a:t>
            </a:r>
            <a:r>
              <a:rPr lang="nl-NL" dirty="0" err="1"/>
              <a:t>naturalisation</a:t>
            </a:r>
            <a:r>
              <a:rPr lang="nl-NL" dirty="0"/>
              <a:t>: as </a:t>
            </a:r>
            <a:r>
              <a:rPr lang="nl-NL" dirty="0" err="1"/>
              <a:t>such</a:t>
            </a:r>
            <a:r>
              <a:rPr lang="nl-NL" dirty="0"/>
              <a:t> </a:t>
            </a:r>
            <a:r>
              <a:rPr lang="nl-NL" dirty="0" err="1"/>
              <a:t>not</a:t>
            </a:r>
            <a:r>
              <a:rPr lang="nl-NL" dirty="0"/>
              <a:t> </a:t>
            </a:r>
            <a:r>
              <a:rPr lang="nl-NL" dirty="0" err="1"/>
              <a:t>problematic</a:t>
            </a:r>
            <a:r>
              <a:rPr lang="nl-NL" dirty="0"/>
              <a:t> </a:t>
            </a:r>
            <a:r>
              <a:rPr lang="nl-NL" dirty="0">
                <a:sym typeface="Wingdings" pitchFamily="2" charset="2"/>
              </a:rPr>
              <a:t></a:t>
            </a:r>
          </a:p>
          <a:p>
            <a:pPr>
              <a:buFont typeface="Wingdings" pitchFamily="2" charset="2"/>
              <a:buNone/>
            </a:pPr>
            <a:r>
              <a:rPr lang="nl-NL" dirty="0"/>
              <a:t>   but </a:t>
            </a:r>
            <a:r>
              <a:rPr lang="nl-NL" dirty="0" err="1"/>
              <a:t>what</a:t>
            </a:r>
            <a:r>
              <a:rPr lang="nl-NL" dirty="0"/>
              <a:t> </a:t>
            </a:r>
            <a:r>
              <a:rPr lang="nl-NL" dirty="0" err="1"/>
              <a:t>with</a:t>
            </a:r>
            <a:r>
              <a:rPr lang="nl-NL" dirty="0"/>
              <a:t> </a:t>
            </a:r>
            <a:r>
              <a:rPr lang="nl-NL" dirty="0" err="1"/>
              <a:t>their</a:t>
            </a:r>
            <a:r>
              <a:rPr lang="nl-NL" dirty="0"/>
              <a:t> content</a:t>
            </a:r>
            <a:r>
              <a:rPr lang="nl-NL" dirty="0" smtClean="0"/>
              <a:t>? </a:t>
            </a:r>
            <a:r>
              <a:rPr lang="nl-NL" dirty="0" smtClean="0">
                <a:sym typeface="Wingdings" pitchFamily="2" charset="2"/>
              </a:rPr>
              <a:t> </a:t>
            </a:r>
            <a:r>
              <a:rPr lang="nl-NL" b="1" i="1" dirty="0" err="1" smtClean="0">
                <a:sym typeface="Wingdings" pitchFamily="2" charset="2"/>
              </a:rPr>
              <a:t>proportionality</a:t>
            </a:r>
            <a:r>
              <a:rPr lang="nl-NL" b="1" i="1" dirty="0" smtClean="0">
                <a:sym typeface="Wingdings" pitchFamily="2" charset="2"/>
              </a:rPr>
              <a:t>?</a:t>
            </a:r>
            <a:endParaRPr lang="nl-NL" b="1" i="1" dirty="0"/>
          </a:p>
          <a:p>
            <a:pPr>
              <a:buFont typeface="Wingdings" pitchFamily="2" charset="2"/>
              <a:buNone/>
            </a:pPr>
            <a:endParaRPr lang="nl-NL" dirty="0"/>
          </a:p>
          <a:p>
            <a:pPr>
              <a:buFont typeface="Wingdings" pitchFamily="2" charset="2"/>
              <a:buNone/>
            </a:pPr>
            <a:r>
              <a:rPr lang="nl-NL" dirty="0"/>
              <a:t>Is </a:t>
            </a:r>
            <a:r>
              <a:rPr lang="nl-NL" dirty="0" err="1"/>
              <a:t>it</a:t>
            </a:r>
            <a:r>
              <a:rPr lang="nl-NL" dirty="0"/>
              <a:t> </a:t>
            </a:r>
            <a:r>
              <a:rPr lang="nl-NL" dirty="0" err="1"/>
              <a:t>possible</a:t>
            </a:r>
            <a:r>
              <a:rPr lang="nl-NL" dirty="0"/>
              <a:t> </a:t>
            </a:r>
            <a:r>
              <a:rPr lang="nl-NL" dirty="0" err="1"/>
              <a:t>to</a:t>
            </a:r>
            <a:r>
              <a:rPr lang="nl-NL" dirty="0"/>
              <a:t> </a:t>
            </a:r>
            <a:r>
              <a:rPr lang="nl-NL" dirty="0" err="1"/>
              <a:t>challenge</a:t>
            </a:r>
            <a:r>
              <a:rPr lang="nl-NL" dirty="0"/>
              <a:t> the </a:t>
            </a:r>
            <a:r>
              <a:rPr lang="nl-NL" dirty="0" err="1"/>
              <a:t>result</a:t>
            </a:r>
            <a:r>
              <a:rPr lang="nl-NL" dirty="0" smtClean="0"/>
              <a:t>? </a:t>
            </a:r>
            <a:r>
              <a:rPr lang="nl-NL" dirty="0" smtClean="0">
                <a:sym typeface="Wingdings" pitchFamily="2" charset="2"/>
              </a:rPr>
              <a:t> </a:t>
            </a:r>
            <a:r>
              <a:rPr lang="nl-NL" b="1" i="1" dirty="0" smtClean="0">
                <a:sym typeface="Wingdings" pitchFamily="2" charset="2"/>
              </a:rPr>
              <a:t>access </a:t>
            </a:r>
            <a:r>
              <a:rPr lang="nl-NL" b="1" i="1" dirty="0" err="1" smtClean="0">
                <a:sym typeface="Wingdings" pitchFamily="2" charset="2"/>
              </a:rPr>
              <a:t>to</a:t>
            </a:r>
            <a:r>
              <a:rPr lang="nl-NL" b="1" i="1" dirty="0" smtClean="0">
                <a:sym typeface="Wingdings" pitchFamily="2" charset="2"/>
              </a:rPr>
              <a:t> the court?</a:t>
            </a:r>
            <a:endParaRPr lang="nl-NL" b="1" i="1" dirty="0"/>
          </a:p>
        </p:txBody>
      </p:sp>
    </p:spTree>
    <p:extLst>
      <p:ext uri="{BB962C8B-B14F-4D97-AF65-F5344CB8AC3E}">
        <p14:creationId xmlns:p14="http://schemas.microsoft.com/office/powerpoint/2010/main" val="33462323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rrowheads="1"/>
          </p:cNvSpPr>
          <p:nvPr>
            <p:ph type="title"/>
          </p:nvPr>
        </p:nvSpPr>
        <p:spPr/>
        <p:txBody>
          <a:bodyPr/>
          <a:lstStyle/>
          <a:p>
            <a:r>
              <a:rPr lang="nl-NL" smtClean="0"/>
              <a:t>Conclusions</a:t>
            </a:r>
            <a:endParaRPr lang="nl-NL" dirty="0"/>
          </a:p>
        </p:txBody>
      </p:sp>
      <p:sp>
        <p:nvSpPr>
          <p:cNvPr id="144387" name="Rectangle 3"/>
          <p:cNvSpPr>
            <a:spLocks noGrp="1" noRot="1" noChangeArrowheads="1"/>
          </p:cNvSpPr>
          <p:nvPr>
            <p:ph type="body" idx="1"/>
          </p:nvPr>
        </p:nvSpPr>
        <p:spPr/>
        <p:txBody>
          <a:bodyPr>
            <a:normAutofit/>
          </a:bodyPr>
          <a:lstStyle/>
          <a:p>
            <a:r>
              <a:rPr lang="nl-NL" dirty="0"/>
              <a:t>The </a:t>
            </a:r>
            <a:r>
              <a:rPr lang="nl-NL" dirty="0" err="1"/>
              <a:t>general</a:t>
            </a:r>
            <a:r>
              <a:rPr lang="nl-NL" dirty="0"/>
              <a:t> </a:t>
            </a:r>
            <a:r>
              <a:rPr lang="nl-NL" dirty="0" err="1"/>
              <a:t>principles</a:t>
            </a:r>
            <a:r>
              <a:rPr lang="nl-NL" dirty="0"/>
              <a:t> of EU </a:t>
            </a:r>
            <a:r>
              <a:rPr lang="nl-NL" dirty="0" err="1"/>
              <a:t>law</a:t>
            </a:r>
            <a:r>
              <a:rPr lang="nl-NL" dirty="0"/>
              <a:t> have </a:t>
            </a:r>
            <a:r>
              <a:rPr lang="nl-NL" dirty="0" err="1"/>
              <a:t>to</a:t>
            </a:r>
            <a:r>
              <a:rPr lang="nl-NL" dirty="0"/>
              <a:t> </a:t>
            </a:r>
            <a:r>
              <a:rPr lang="nl-NL" dirty="0" err="1"/>
              <a:t>be</a:t>
            </a:r>
            <a:r>
              <a:rPr lang="nl-NL" dirty="0"/>
              <a:t> </a:t>
            </a:r>
            <a:r>
              <a:rPr lang="nl-NL" dirty="0" err="1"/>
              <a:t>implemented</a:t>
            </a:r>
            <a:r>
              <a:rPr lang="nl-NL" dirty="0"/>
              <a:t> in </a:t>
            </a:r>
            <a:r>
              <a:rPr lang="nl-NL" dirty="0" err="1"/>
              <a:t>nationality</a:t>
            </a:r>
            <a:r>
              <a:rPr lang="nl-NL" dirty="0"/>
              <a:t> </a:t>
            </a:r>
            <a:r>
              <a:rPr lang="nl-NL" dirty="0" err="1"/>
              <a:t>laws</a:t>
            </a:r>
            <a:r>
              <a:rPr lang="nl-NL" dirty="0"/>
              <a:t> of </a:t>
            </a:r>
            <a:r>
              <a:rPr lang="nl-NL" dirty="0" smtClean="0"/>
              <a:t>MS </a:t>
            </a:r>
            <a:r>
              <a:rPr lang="nl-NL" dirty="0" err="1" smtClean="0"/>
              <a:t>asap</a:t>
            </a:r>
            <a:r>
              <a:rPr lang="nl-NL" dirty="0" smtClean="0"/>
              <a:t>!</a:t>
            </a:r>
            <a:endParaRPr lang="nl-NL" dirty="0"/>
          </a:p>
          <a:p>
            <a:r>
              <a:rPr lang="nl-NL" dirty="0" smtClean="0"/>
              <a:t>In order </a:t>
            </a:r>
            <a:r>
              <a:rPr lang="nl-NL" dirty="0" err="1" smtClean="0"/>
              <a:t>to</a:t>
            </a:r>
            <a:r>
              <a:rPr lang="nl-NL" dirty="0" smtClean="0"/>
              <a:t> get more </a:t>
            </a:r>
            <a:r>
              <a:rPr lang="nl-NL" dirty="0" err="1" smtClean="0"/>
              <a:t>clarity</a:t>
            </a:r>
            <a:r>
              <a:rPr lang="nl-NL" dirty="0" smtClean="0"/>
              <a:t> on </a:t>
            </a:r>
            <a:r>
              <a:rPr lang="nl-NL" dirty="0" err="1" smtClean="0"/>
              <a:t>influence</a:t>
            </a:r>
            <a:r>
              <a:rPr lang="nl-NL" dirty="0" smtClean="0"/>
              <a:t> EU-</a:t>
            </a:r>
            <a:r>
              <a:rPr lang="nl-NL" dirty="0" err="1" smtClean="0"/>
              <a:t>principles</a:t>
            </a:r>
            <a:r>
              <a:rPr lang="nl-NL" dirty="0" smtClean="0"/>
              <a:t> in </a:t>
            </a:r>
            <a:r>
              <a:rPr lang="nl-NL" dirty="0" err="1" smtClean="0"/>
              <a:t>nationality</a:t>
            </a:r>
            <a:r>
              <a:rPr lang="nl-NL" dirty="0" smtClean="0"/>
              <a:t> </a:t>
            </a:r>
            <a:r>
              <a:rPr lang="nl-NL" dirty="0" err="1" smtClean="0"/>
              <a:t>matters</a:t>
            </a:r>
            <a:r>
              <a:rPr lang="nl-NL" dirty="0" smtClean="0"/>
              <a:t> </a:t>
            </a:r>
            <a:r>
              <a:rPr lang="nl-NL" dirty="0" err="1" smtClean="0"/>
              <a:t>preliminary</a:t>
            </a:r>
            <a:r>
              <a:rPr lang="nl-NL" dirty="0" smtClean="0"/>
              <a:t>-ruling procedures </a:t>
            </a:r>
            <a:r>
              <a:rPr lang="nl-NL" dirty="0" err="1" smtClean="0"/>
              <a:t>should</a:t>
            </a:r>
            <a:r>
              <a:rPr lang="nl-NL" dirty="0" smtClean="0"/>
              <a:t> </a:t>
            </a:r>
            <a:r>
              <a:rPr lang="nl-NL" dirty="0" err="1" smtClean="0"/>
              <a:t>be</a:t>
            </a:r>
            <a:r>
              <a:rPr lang="nl-NL" dirty="0" smtClean="0"/>
              <a:t> </a:t>
            </a:r>
            <a:r>
              <a:rPr lang="nl-NL" dirty="0" err="1" smtClean="0"/>
              <a:t>stimulated</a:t>
            </a:r>
            <a:endParaRPr lang="nl-NL" dirty="0" smtClean="0"/>
          </a:p>
          <a:p>
            <a:r>
              <a:rPr lang="nl-NL" dirty="0" err="1" smtClean="0"/>
              <a:t>If</a:t>
            </a:r>
            <a:r>
              <a:rPr lang="nl-NL" dirty="0" smtClean="0"/>
              <a:t> </a:t>
            </a:r>
            <a:r>
              <a:rPr lang="nl-NL" dirty="0" err="1" smtClean="0"/>
              <a:t>national</a:t>
            </a:r>
            <a:r>
              <a:rPr lang="nl-NL" dirty="0" smtClean="0"/>
              <a:t> courts are </a:t>
            </a:r>
            <a:r>
              <a:rPr lang="nl-NL" dirty="0" err="1" smtClean="0"/>
              <a:t>reluctant</a:t>
            </a:r>
            <a:r>
              <a:rPr lang="nl-NL" dirty="0" smtClean="0"/>
              <a:t> </a:t>
            </a:r>
            <a:r>
              <a:rPr lang="nl-NL" dirty="0" smtClean="0">
                <a:sym typeface="Wingdings" pitchFamily="2" charset="2"/>
              </a:rPr>
              <a:t> </a:t>
            </a:r>
            <a:r>
              <a:rPr lang="nl-NL" dirty="0" err="1" smtClean="0">
                <a:sym typeface="Wingdings" pitchFamily="2" charset="2"/>
              </a:rPr>
              <a:t>also</a:t>
            </a:r>
            <a:r>
              <a:rPr lang="nl-NL" dirty="0" smtClean="0">
                <a:sym typeface="Wingdings" pitchFamily="2" charset="2"/>
              </a:rPr>
              <a:t> access </a:t>
            </a:r>
            <a:r>
              <a:rPr lang="nl-NL" dirty="0" err="1" smtClean="0">
                <a:sym typeface="Wingdings" pitchFamily="2" charset="2"/>
              </a:rPr>
              <a:t>to</a:t>
            </a:r>
            <a:r>
              <a:rPr lang="nl-NL" dirty="0" smtClean="0">
                <a:sym typeface="Wingdings" pitchFamily="2" charset="2"/>
              </a:rPr>
              <a:t> </a:t>
            </a:r>
            <a:r>
              <a:rPr lang="nl-NL" dirty="0" err="1" smtClean="0">
                <a:sym typeface="Wingdings" pitchFamily="2" charset="2"/>
              </a:rPr>
              <a:t>ECtHR</a:t>
            </a:r>
            <a:endParaRPr lang="nl-NL" dirty="0"/>
          </a:p>
          <a:p>
            <a:endParaRPr lang="nl-NL" dirty="0"/>
          </a:p>
        </p:txBody>
      </p:sp>
    </p:spTree>
    <p:extLst>
      <p:ext uri="{BB962C8B-B14F-4D97-AF65-F5344CB8AC3E}">
        <p14:creationId xmlns:p14="http://schemas.microsoft.com/office/powerpoint/2010/main" val="2221039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International/ European courts</a:t>
            </a:r>
            <a:endParaRPr lang="nl-NL" dirty="0"/>
          </a:p>
        </p:txBody>
      </p:sp>
      <p:sp>
        <p:nvSpPr>
          <p:cNvPr id="3" name="Content Placeholder 2"/>
          <p:cNvSpPr>
            <a:spLocks noGrp="1"/>
          </p:cNvSpPr>
          <p:nvPr>
            <p:ph idx="1"/>
          </p:nvPr>
        </p:nvSpPr>
        <p:spPr/>
        <p:txBody>
          <a:bodyPr/>
          <a:lstStyle/>
          <a:p>
            <a:r>
              <a:rPr lang="nl-NL" b="1" dirty="0" smtClean="0"/>
              <a:t>European Court of Human </a:t>
            </a:r>
            <a:r>
              <a:rPr lang="nl-NL" b="1" dirty="0" err="1" smtClean="0"/>
              <a:t>Rights</a:t>
            </a:r>
            <a:r>
              <a:rPr lang="nl-NL" b="1" dirty="0" smtClean="0"/>
              <a:t>:</a:t>
            </a:r>
            <a:r>
              <a:rPr lang="nl-NL" i="1" dirty="0" smtClean="0"/>
              <a:t> </a:t>
            </a:r>
            <a:r>
              <a:rPr lang="nl-NL" i="1" dirty="0" err="1" smtClean="0"/>
              <a:t>Genovese</a:t>
            </a:r>
            <a:r>
              <a:rPr lang="nl-NL" i="1" dirty="0" smtClean="0"/>
              <a:t> v Malta (11-10-2011)</a:t>
            </a:r>
            <a:r>
              <a:rPr lang="nl-NL" b="1" dirty="0"/>
              <a:t> </a:t>
            </a:r>
            <a:endParaRPr lang="nl-NL" b="1" dirty="0" smtClean="0"/>
          </a:p>
          <a:p>
            <a:r>
              <a:rPr lang="nl-NL" b="1" dirty="0" smtClean="0"/>
              <a:t>European </a:t>
            </a:r>
            <a:r>
              <a:rPr lang="nl-NL" b="1" dirty="0"/>
              <a:t>Court of </a:t>
            </a:r>
            <a:r>
              <a:rPr lang="nl-NL" b="1" dirty="0" err="1"/>
              <a:t>Justice</a:t>
            </a:r>
            <a:r>
              <a:rPr lang="nl-NL" b="1" dirty="0"/>
              <a:t>:</a:t>
            </a:r>
            <a:r>
              <a:rPr lang="nl-NL" dirty="0"/>
              <a:t> </a:t>
            </a:r>
            <a:r>
              <a:rPr lang="nl-NL" i="1" dirty="0" err="1"/>
              <a:t>Janko</a:t>
            </a:r>
            <a:r>
              <a:rPr lang="nl-NL" i="1" dirty="0"/>
              <a:t> </a:t>
            </a:r>
            <a:r>
              <a:rPr lang="nl-NL" i="1" dirty="0" err="1"/>
              <a:t>Rottmann</a:t>
            </a:r>
            <a:r>
              <a:rPr lang="nl-NL" i="1" dirty="0"/>
              <a:t> (2-3-2010)</a:t>
            </a:r>
          </a:p>
          <a:p>
            <a:endParaRPr lang="nl-NL" i="1" dirty="0"/>
          </a:p>
          <a:p>
            <a:endParaRPr lang="nl-NL" dirty="0"/>
          </a:p>
        </p:txBody>
      </p:sp>
    </p:spTree>
    <p:extLst>
      <p:ext uri="{BB962C8B-B14F-4D97-AF65-F5344CB8AC3E}">
        <p14:creationId xmlns:p14="http://schemas.microsoft.com/office/powerpoint/2010/main" val="3101829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p:cNvSpPr>
            <a:spLocks noGrp="1" noChangeArrowheads="1"/>
          </p:cNvSpPr>
          <p:nvPr>
            <p:ph type="title"/>
          </p:nvPr>
        </p:nvSpPr>
        <p:spPr/>
        <p:txBody>
          <a:bodyPr>
            <a:normAutofit fontScale="90000"/>
          </a:bodyPr>
          <a:lstStyle/>
          <a:p>
            <a:pPr eaLnBrk="1" hangingPunct="1"/>
            <a:r>
              <a:rPr lang="nl-NL" dirty="0" err="1" smtClean="0"/>
              <a:t>ECtHR</a:t>
            </a:r>
            <a:r>
              <a:rPr lang="nl-NL" dirty="0" smtClean="0"/>
              <a:t> 11-10-2011 </a:t>
            </a:r>
            <a:r>
              <a:rPr lang="nl-NL" dirty="0" err="1" smtClean="0"/>
              <a:t>Genovese</a:t>
            </a:r>
            <a:r>
              <a:rPr lang="nl-NL" dirty="0" smtClean="0"/>
              <a:t> v Malta</a:t>
            </a:r>
            <a:endParaRPr lang="en-US" dirty="0" smtClean="0"/>
          </a:p>
        </p:txBody>
      </p:sp>
      <p:sp>
        <p:nvSpPr>
          <p:cNvPr id="19459" name="Rectangle 3"/>
          <p:cNvSpPr>
            <a:spLocks noGrp="1" noChangeArrowheads="1"/>
          </p:cNvSpPr>
          <p:nvPr>
            <p:ph type="body" idx="1"/>
          </p:nvPr>
        </p:nvSpPr>
        <p:spPr/>
        <p:txBody>
          <a:bodyPr/>
          <a:lstStyle/>
          <a:p>
            <a:pPr eaLnBrk="1" hangingPunct="1"/>
            <a:r>
              <a:rPr lang="nl-NL" sz="2400" dirty="0" err="1" smtClean="0"/>
              <a:t>Discrimination</a:t>
            </a:r>
            <a:r>
              <a:rPr lang="nl-NL" sz="2400" dirty="0" smtClean="0"/>
              <a:t> of </a:t>
            </a:r>
            <a:r>
              <a:rPr lang="nl-NL" sz="2400" dirty="0" err="1" smtClean="0"/>
              <a:t>children</a:t>
            </a:r>
            <a:r>
              <a:rPr lang="nl-NL" sz="2400" dirty="0" smtClean="0"/>
              <a:t> born out of </a:t>
            </a:r>
            <a:r>
              <a:rPr lang="nl-NL" sz="2400" dirty="0" err="1" smtClean="0"/>
              <a:t>wedlock</a:t>
            </a:r>
            <a:r>
              <a:rPr lang="nl-NL" sz="2400" dirty="0" smtClean="0"/>
              <a:t> in respect of access </a:t>
            </a:r>
            <a:r>
              <a:rPr lang="nl-NL" sz="2400" dirty="0" err="1" smtClean="0"/>
              <a:t>to</a:t>
            </a:r>
            <a:r>
              <a:rPr lang="nl-NL" sz="2400" dirty="0" smtClean="0"/>
              <a:t> </a:t>
            </a:r>
            <a:r>
              <a:rPr lang="nl-NL" sz="2400" dirty="0" err="1" smtClean="0"/>
              <a:t>nationality</a:t>
            </a:r>
            <a:r>
              <a:rPr lang="nl-NL" sz="2400" dirty="0" smtClean="0"/>
              <a:t> </a:t>
            </a:r>
            <a:r>
              <a:rPr lang="nl-NL" sz="2400" dirty="0" err="1" smtClean="0"/>
              <a:t>father</a:t>
            </a:r>
            <a:r>
              <a:rPr lang="nl-NL" sz="2400" dirty="0" smtClean="0"/>
              <a:t> </a:t>
            </a:r>
            <a:r>
              <a:rPr lang="nl-NL" sz="2400" dirty="0" err="1" smtClean="0"/>
              <a:t>violates</a:t>
            </a:r>
            <a:r>
              <a:rPr lang="nl-NL" sz="2400" dirty="0" smtClean="0"/>
              <a:t> Art. 14 in </a:t>
            </a:r>
            <a:r>
              <a:rPr lang="nl-NL" sz="2400" dirty="0" err="1" smtClean="0"/>
              <a:t>conjunction</a:t>
            </a:r>
            <a:r>
              <a:rPr lang="nl-NL" sz="2400" dirty="0" smtClean="0"/>
              <a:t> </a:t>
            </a:r>
            <a:r>
              <a:rPr lang="nl-NL" sz="2400" dirty="0" err="1" smtClean="0"/>
              <a:t>with</a:t>
            </a:r>
            <a:r>
              <a:rPr lang="nl-NL" sz="2400" dirty="0" smtClean="0"/>
              <a:t> Art. 8 ECHR</a:t>
            </a:r>
          </a:p>
          <a:p>
            <a:pPr eaLnBrk="1" hangingPunct="1"/>
            <a:r>
              <a:rPr lang="nl-NL" sz="2400" dirty="0" smtClean="0"/>
              <a:t>Citizenship is as part of the </a:t>
            </a:r>
            <a:r>
              <a:rPr lang="nl-NL" sz="2400" dirty="0" err="1" smtClean="0"/>
              <a:t>social</a:t>
            </a:r>
            <a:r>
              <a:rPr lang="nl-NL" sz="2400" dirty="0" smtClean="0"/>
              <a:t> </a:t>
            </a:r>
            <a:r>
              <a:rPr lang="nl-NL" sz="2400" dirty="0" err="1" smtClean="0"/>
              <a:t>identity</a:t>
            </a:r>
            <a:r>
              <a:rPr lang="nl-NL" sz="2400" dirty="0" smtClean="0"/>
              <a:t>  as “private life” </a:t>
            </a:r>
            <a:r>
              <a:rPr lang="nl-NL" sz="2400" dirty="0" err="1" smtClean="0"/>
              <a:t>protected</a:t>
            </a:r>
            <a:r>
              <a:rPr lang="nl-NL" sz="2400" dirty="0" smtClean="0"/>
              <a:t> </a:t>
            </a:r>
            <a:r>
              <a:rPr lang="nl-NL" sz="2400" dirty="0" err="1" smtClean="0"/>
              <a:t>by</a:t>
            </a:r>
            <a:r>
              <a:rPr lang="nl-NL" sz="2400" dirty="0" smtClean="0"/>
              <a:t> Art. 8 ECHR</a:t>
            </a:r>
          </a:p>
          <a:p>
            <a:pPr eaLnBrk="1" hangingPunct="1"/>
            <a:r>
              <a:rPr lang="nl-NL" sz="2400" dirty="0" err="1" smtClean="0"/>
              <a:t>Applies</a:t>
            </a:r>
            <a:r>
              <a:rPr lang="nl-NL" sz="2400" dirty="0" smtClean="0"/>
              <a:t> </a:t>
            </a:r>
            <a:r>
              <a:rPr lang="nl-NL" sz="2400" i="1" dirty="0" smtClean="0"/>
              <a:t>a fortiori </a:t>
            </a:r>
            <a:r>
              <a:rPr lang="nl-NL" sz="2400" dirty="0" err="1" smtClean="0"/>
              <a:t>for</a:t>
            </a:r>
            <a:r>
              <a:rPr lang="nl-NL" sz="2400" dirty="0" smtClean="0"/>
              <a:t> </a:t>
            </a:r>
            <a:r>
              <a:rPr lang="nl-NL" sz="2400" dirty="0" err="1" smtClean="0"/>
              <a:t>loss</a:t>
            </a:r>
            <a:r>
              <a:rPr lang="nl-NL" sz="2400" dirty="0" smtClean="0"/>
              <a:t> of </a:t>
            </a:r>
            <a:r>
              <a:rPr lang="nl-NL" sz="2400" dirty="0" err="1" smtClean="0"/>
              <a:t>nationality</a:t>
            </a:r>
            <a:endParaRPr lang="nl-NL" sz="2400" dirty="0" smtClean="0"/>
          </a:p>
          <a:p>
            <a:pPr eaLnBrk="1" hangingPunct="1"/>
            <a:r>
              <a:rPr lang="nl-NL" sz="2400" dirty="0" smtClean="0"/>
              <a:t>Link </a:t>
            </a:r>
            <a:r>
              <a:rPr lang="nl-NL" sz="2400" dirty="0" err="1" smtClean="0"/>
              <a:t>with</a:t>
            </a:r>
            <a:r>
              <a:rPr lang="nl-NL" sz="2400" dirty="0" smtClean="0"/>
              <a:t> Art. 6 ECHR: access </a:t>
            </a:r>
            <a:r>
              <a:rPr lang="nl-NL" sz="2400" dirty="0" err="1" smtClean="0"/>
              <a:t>to</a:t>
            </a:r>
            <a:r>
              <a:rPr lang="nl-NL" sz="2400" dirty="0" smtClean="0"/>
              <a:t> the court </a:t>
            </a:r>
          </a:p>
          <a:p>
            <a:pPr eaLnBrk="1" hangingPunct="1"/>
            <a:endParaRPr lang="nl-NL" sz="2400" dirty="0" smtClean="0"/>
          </a:p>
          <a:p>
            <a:pPr eaLnBrk="1" hangingPunct="1"/>
            <a:endParaRPr lang="en-US" sz="2400" dirty="0" smtClean="0"/>
          </a:p>
        </p:txBody>
      </p:sp>
    </p:spTree>
    <p:extLst>
      <p:ext uri="{BB962C8B-B14F-4D97-AF65-F5344CB8AC3E}">
        <p14:creationId xmlns:p14="http://schemas.microsoft.com/office/powerpoint/2010/main" val="1988940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nl-NL" dirty="0" smtClean="0"/>
              <a:t>Access </a:t>
            </a:r>
            <a:r>
              <a:rPr lang="nl-NL" dirty="0" err="1" smtClean="0"/>
              <a:t>to</a:t>
            </a:r>
            <a:r>
              <a:rPr lang="nl-NL" dirty="0" smtClean="0"/>
              <a:t> the court</a:t>
            </a:r>
          </a:p>
        </p:txBody>
      </p:sp>
      <p:sp>
        <p:nvSpPr>
          <p:cNvPr id="8195" name="Rectangle 3"/>
          <p:cNvSpPr>
            <a:spLocks noGrp="1" noChangeArrowheads="1"/>
          </p:cNvSpPr>
          <p:nvPr>
            <p:ph type="body" idx="1"/>
          </p:nvPr>
        </p:nvSpPr>
        <p:spPr/>
        <p:txBody>
          <a:bodyPr>
            <a:normAutofit fontScale="92500" lnSpcReduction="20000"/>
          </a:bodyPr>
          <a:lstStyle/>
          <a:p>
            <a:pPr eaLnBrk="1" hangingPunct="1"/>
            <a:r>
              <a:rPr lang="nl-NL" dirty="0" smtClean="0"/>
              <a:t>1997 European </a:t>
            </a:r>
            <a:r>
              <a:rPr lang="nl-NL" dirty="0" err="1" smtClean="0"/>
              <a:t>Convention</a:t>
            </a:r>
            <a:r>
              <a:rPr lang="nl-NL" dirty="0" smtClean="0"/>
              <a:t> on </a:t>
            </a:r>
            <a:r>
              <a:rPr lang="nl-NL" dirty="0" err="1" smtClean="0"/>
              <a:t>Nationality</a:t>
            </a:r>
            <a:r>
              <a:rPr lang="nl-NL" dirty="0" smtClean="0"/>
              <a:t> (</a:t>
            </a:r>
            <a:r>
              <a:rPr lang="nl-NL" dirty="0" err="1" smtClean="0"/>
              <a:t>ratified</a:t>
            </a:r>
            <a:r>
              <a:rPr lang="nl-NL" dirty="0" smtClean="0"/>
              <a:t> </a:t>
            </a:r>
            <a:r>
              <a:rPr lang="nl-NL" dirty="0" err="1" smtClean="0"/>
              <a:t>by</a:t>
            </a:r>
            <a:r>
              <a:rPr lang="nl-NL" dirty="0" smtClean="0"/>
              <a:t> 20 European </a:t>
            </a:r>
            <a:r>
              <a:rPr lang="nl-NL" dirty="0" err="1" smtClean="0"/>
              <a:t>States</a:t>
            </a:r>
            <a:r>
              <a:rPr lang="nl-NL" dirty="0" smtClean="0"/>
              <a:t>, 12 MS EU):</a:t>
            </a:r>
          </a:p>
          <a:p>
            <a:pPr eaLnBrk="1" hangingPunct="1"/>
            <a:endParaRPr lang="nl-NL" dirty="0" smtClean="0"/>
          </a:p>
          <a:p>
            <a:pPr eaLnBrk="1" hangingPunct="1"/>
            <a:r>
              <a:rPr lang="nl-NL" dirty="0" smtClean="0"/>
              <a:t>A) Citizenship </a:t>
            </a:r>
            <a:r>
              <a:rPr lang="nl-NL" dirty="0" err="1" smtClean="0"/>
              <a:t>decisions</a:t>
            </a:r>
            <a:r>
              <a:rPr lang="nl-NL" dirty="0" smtClean="0"/>
              <a:t> must </a:t>
            </a:r>
            <a:r>
              <a:rPr lang="nl-NL" dirty="0" err="1" smtClean="0"/>
              <a:t>be</a:t>
            </a:r>
            <a:r>
              <a:rPr lang="nl-NL" dirty="0" smtClean="0"/>
              <a:t> </a:t>
            </a:r>
            <a:r>
              <a:rPr lang="nl-NL" dirty="0" err="1" smtClean="0"/>
              <a:t>reasoned</a:t>
            </a:r>
            <a:r>
              <a:rPr lang="nl-NL" dirty="0" smtClean="0"/>
              <a:t> (Art. 11 ECN)</a:t>
            </a:r>
          </a:p>
          <a:p>
            <a:pPr eaLnBrk="1" hangingPunct="1"/>
            <a:r>
              <a:rPr lang="nl-NL" dirty="0" smtClean="0"/>
              <a:t>B) </a:t>
            </a:r>
            <a:r>
              <a:rPr lang="nl-NL" dirty="0" err="1" smtClean="0"/>
              <a:t>Judicial</a:t>
            </a:r>
            <a:r>
              <a:rPr lang="nl-NL" dirty="0" smtClean="0"/>
              <a:t> review must </a:t>
            </a:r>
            <a:r>
              <a:rPr lang="nl-NL" dirty="0" err="1" smtClean="0"/>
              <a:t>be</a:t>
            </a:r>
            <a:r>
              <a:rPr lang="nl-NL" dirty="0" smtClean="0"/>
              <a:t> </a:t>
            </a:r>
            <a:r>
              <a:rPr lang="nl-NL" dirty="0" err="1" smtClean="0"/>
              <a:t>possible</a:t>
            </a:r>
            <a:r>
              <a:rPr lang="nl-NL" dirty="0" smtClean="0"/>
              <a:t> (Art. 12 ECN)</a:t>
            </a:r>
          </a:p>
          <a:p>
            <a:pPr eaLnBrk="1" hangingPunct="1"/>
            <a:endParaRPr lang="nl-NL" dirty="0" smtClean="0"/>
          </a:p>
          <a:p>
            <a:pPr eaLnBrk="1" hangingPunct="1"/>
            <a:r>
              <a:rPr lang="nl-NL" dirty="0" smtClean="0"/>
              <a:t>BUT: </a:t>
            </a:r>
            <a:r>
              <a:rPr lang="nl-NL" dirty="0" err="1" smtClean="0"/>
              <a:t>States</a:t>
            </a:r>
            <a:r>
              <a:rPr lang="nl-NL" dirty="0" smtClean="0"/>
              <a:t> </a:t>
            </a:r>
            <a:r>
              <a:rPr lang="nl-NL" dirty="0" err="1" smtClean="0"/>
              <a:t>may</a:t>
            </a:r>
            <a:r>
              <a:rPr lang="nl-NL" dirty="0" smtClean="0"/>
              <a:t> make </a:t>
            </a:r>
            <a:r>
              <a:rPr lang="nl-NL" dirty="0" err="1" smtClean="0"/>
              <a:t>reservations</a:t>
            </a:r>
            <a:r>
              <a:rPr lang="nl-NL" dirty="0" smtClean="0"/>
              <a:t> on these issues </a:t>
            </a:r>
            <a:r>
              <a:rPr lang="nl-NL" dirty="0" smtClean="0">
                <a:sym typeface="Wingdings" pitchFamily="2" charset="2"/>
              </a:rPr>
              <a:t> </a:t>
            </a:r>
            <a:r>
              <a:rPr lang="nl-NL" dirty="0" err="1" smtClean="0">
                <a:sym typeface="Wingdings" pitchFamily="2" charset="2"/>
              </a:rPr>
              <a:t>after</a:t>
            </a:r>
            <a:r>
              <a:rPr lang="nl-NL" dirty="0" smtClean="0">
                <a:sym typeface="Wingdings" pitchFamily="2" charset="2"/>
              </a:rPr>
              <a:t> </a:t>
            </a:r>
            <a:r>
              <a:rPr lang="nl-NL" dirty="0" err="1" smtClean="0">
                <a:sym typeface="Wingdings" pitchFamily="2" charset="2"/>
              </a:rPr>
              <a:t>Genovese</a:t>
            </a:r>
            <a:r>
              <a:rPr lang="nl-NL" dirty="0" smtClean="0">
                <a:sym typeface="Wingdings" pitchFamily="2" charset="2"/>
              </a:rPr>
              <a:t> these </a:t>
            </a:r>
            <a:r>
              <a:rPr lang="nl-NL" dirty="0" err="1" smtClean="0">
                <a:sym typeface="Wingdings" pitchFamily="2" charset="2"/>
              </a:rPr>
              <a:t>reservations</a:t>
            </a:r>
            <a:r>
              <a:rPr lang="nl-NL" dirty="0" smtClean="0">
                <a:sym typeface="Wingdings" pitchFamily="2" charset="2"/>
              </a:rPr>
              <a:t> </a:t>
            </a:r>
            <a:r>
              <a:rPr lang="nl-NL" dirty="0" err="1" smtClean="0">
                <a:sym typeface="Wingdings" pitchFamily="2" charset="2"/>
              </a:rPr>
              <a:t>problematic</a:t>
            </a:r>
            <a:r>
              <a:rPr lang="nl-NL" dirty="0" smtClean="0">
                <a:sym typeface="Wingdings" pitchFamily="2" charset="2"/>
              </a:rPr>
              <a:t>!</a:t>
            </a:r>
            <a:endParaRPr lang="nl-NL" dirty="0" smtClean="0"/>
          </a:p>
        </p:txBody>
      </p:sp>
    </p:spTree>
    <p:extLst>
      <p:ext uri="{BB962C8B-B14F-4D97-AF65-F5344CB8AC3E}">
        <p14:creationId xmlns:p14="http://schemas.microsoft.com/office/powerpoint/2010/main" val="3024265417"/>
      </p:ext>
    </p:extLst>
  </p:cSld>
  <p:clrMapOvr>
    <a:masterClrMapping/>
  </p:clrMapOvr>
  <p:transition xmlns:p14="http://schemas.microsoft.com/office/powerpoint/2010/mai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nl-NL" dirty="0" smtClean="0"/>
              <a:t>Access </a:t>
            </a:r>
            <a:r>
              <a:rPr lang="nl-NL" dirty="0" err="1" smtClean="0"/>
              <a:t>to</a:t>
            </a:r>
            <a:r>
              <a:rPr lang="nl-NL" dirty="0" smtClean="0"/>
              <a:t> the court</a:t>
            </a:r>
          </a:p>
        </p:txBody>
      </p:sp>
      <p:sp>
        <p:nvSpPr>
          <p:cNvPr id="9219" name="Rectangle 3"/>
          <p:cNvSpPr>
            <a:spLocks noGrp="1" noChangeArrowheads="1"/>
          </p:cNvSpPr>
          <p:nvPr>
            <p:ph type="body" idx="1"/>
          </p:nvPr>
        </p:nvSpPr>
        <p:spPr/>
        <p:txBody>
          <a:bodyPr/>
          <a:lstStyle/>
          <a:p>
            <a:pPr eaLnBrk="1" hangingPunct="1"/>
            <a:r>
              <a:rPr lang="nl-NL" dirty="0" smtClean="0"/>
              <a:t>1961 </a:t>
            </a:r>
            <a:r>
              <a:rPr lang="nl-NL" dirty="0" err="1" smtClean="0"/>
              <a:t>Convention</a:t>
            </a:r>
            <a:r>
              <a:rPr lang="nl-NL" dirty="0" smtClean="0"/>
              <a:t> on the </a:t>
            </a:r>
            <a:r>
              <a:rPr lang="nl-NL" dirty="0" err="1" smtClean="0"/>
              <a:t>reduction</a:t>
            </a:r>
            <a:r>
              <a:rPr lang="nl-NL" dirty="0" smtClean="0"/>
              <a:t> of </a:t>
            </a:r>
            <a:r>
              <a:rPr lang="nl-NL" dirty="0" err="1" smtClean="0"/>
              <a:t>statelessness</a:t>
            </a:r>
            <a:r>
              <a:rPr lang="nl-NL" dirty="0" smtClean="0"/>
              <a:t> (</a:t>
            </a:r>
            <a:r>
              <a:rPr lang="nl-NL" dirty="0" err="1" smtClean="0"/>
              <a:t>ratified</a:t>
            </a:r>
            <a:r>
              <a:rPr lang="nl-NL" dirty="0" smtClean="0"/>
              <a:t> </a:t>
            </a:r>
            <a:r>
              <a:rPr lang="nl-NL" dirty="0" err="1" smtClean="0"/>
              <a:t>by</a:t>
            </a:r>
            <a:r>
              <a:rPr lang="nl-NL" dirty="0" smtClean="0"/>
              <a:t> 24 European </a:t>
            </a:r>
            <a:r>
              <a:rPr lang="nl-NL" dirty="0" err="1" smtClean="0"/>
              <a:t>States</a:t>
            </a:r>
            <a:r>
              <a:rPr lang="nl-NL" dirty="0" smtClean="0"/>
              <a:t>, 15 MS EU)</a:t>
            </a:r>
          </a:p>
          <a:p>
            <a:pPr eaLnBrk="1" hangingPunct="1"/>
            <a:r>
              <a:rPr lang="en-GB" dirty="0" smtClean="0"/>
              <a:t>Article 8(4): </a:t>
            </a:r>
            <a:r>
              <a:rPr lang="en-GB" dirty="0" err="1" smtClean="0"/>
              <a:t>‘a</a:t>
            </a:r>
            <a:r>
              <a:rPr lang="en-GB" dirty="0" smtClean="0"/>
              <a:t> Contracting State shall not exercise a power of deprivation [….] except in accordance with law, which shall provide for the person concerned the right to a </a:t>
            </a:r>
            <a:r>
              <a:rPr lang="en-GB" i="1" dirty="0" smtClean="0"/>
              <a:t>fair hearing by a court or other independent body</a:t>
            </a:r>
            <a:r>
              <a:rPr lang="en-GB" dirty="0" smtClean="0"/>
              <a:t>’</a:t>
            </a:r>
            <a:r>
              <a:rPr lang="nl-NL" dirty="0" smtClean="0"/>
              <a:t> </a:t>
            </a:r>
          </a:p>
          <a:p>
            <a:pPr eaLnBrk="1" hangingPunct="1"/>
            <a:endParaRPr lang="nl-NL" dirty="0" smtClean="0"/>
          </a:p>
        </p:txBody>
      </p:sp>
    </p:spTree>
    <p:extLst>
      <p:ext uri="{BB962C8B-B14F-4D97-AF65-F5344CB8AC3E}">
        <p14:creationId xmlns:p14="http://schemas.microsoft.com/office/powerpoint/2010/main" val="1806564112"/>
      </p:ext>
    </p:extLst>
  </p:cSld>
  <p:clrMapOvr>
    <a:masterClrMapping/>
  </p:clrMapOvr>
  <p:transition xmlns:p14="http://schemas.microsoft.com/office/powerpoint/2010/mai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nl-NL" dirty="0" smtClean="0"/>
              <a:t>Access </a:t>
            </a:r>
            <a:r>
              <a:rPr lang="nl-NL" dirty="0" err="1" smtClean="0"/>
              <a:t>to</a:t>
            </a:r>
            <a:r>
              <a:rPr lang="nl-NL" dirty="0" smtClean="0"/>
              <a:t> the court</a:t>
            </a:r>
          </a:p>
        </p:txBody>
      </p:sp>
      <p:sp>
        <p:nvSpPr>
          <p:cNvPr id="10243" name="Rectangle 3"/>
          <p:cNvSpPr>
            <a:spLocks noGrp="1" noChangeArrowheads="1"/>
          </p:cNvSpPr>
          <p:nvPr>
            <p:ph type="body" idx="1"/>
          </p:nvPr>
        </p:nvSpPr>
        <p:spPr/>
        <p:txBody>
          <a:bodyPr/>
          <a:lstStyle/>
          <a:p>
            <a:pPr eaLnBrk="1" hangingPunct="1"/>
            <a:r>
              <a:rPr lang="nl-NL" dirty="0" smtClean="0"/>
              <a:t>‘</a:t>
            </a:r>
            <a:r>
              <a:rPr lang="en-GB" i="1" dirty="0" smtClean="0"/>
              <a:t>fair hearing by a court or other independent body</a:t>
            </a:r>
            <a:r>
              <a:rPr lang="en-GB" dirty="0" smtClean="0"/>
              <a:t>’</a:t>
            </a:r>
            <a:r>
              <a:rPr lang="nl-NL" dirty="0" smtClean="0"/>
              <a:t> </a:t>
            </a:r>
          </a:p>
          <a:p>
            <a:pPr eaLnBrk="1" hangingPunct="1"/>
            <a:endParaRPr lang="nl-NL" dirty="0" smtClean="0"/>
          </a:p>
          <a:p>
            <a:pPr eaLnBrk="1" hangingPunct="1"/>
            <a:r>
              <a:rPr lang="nl-NL" dirty="0" smtClean="0">
                <a:sym typeface="Wingdings" pitchFamily="2" charset="2"/>
              </a:rPr>
              <a:t> </a:t>
            </a:r>
            <a:r>
              <a:rPr lang="nl-NL" dirty="0" err="1" smtClean="0">
                <a:sym typeface="Wingdings" pitchFamily="2" charset="2"/>
              </a:rPr>
              <a:t>applies</a:t>
            </a:r>
            <a:r>
              <a:rPr lang="nl-NL" dirty="0" smtClean="0">
                <a:sym typeface="Wingdings" pitchFamily="2" charset="2"/>
              </a:rPr>
              <a:t> </a:t>
            </a:r>
            <a:r>
              <a:rPr lang="nl-NL" dirty="0" err="1" smtClean="0">
                <a:sym typeface="Wingdings" pitchFamily="2" charset="2"/>
              </a:rPr>
              <a:t>if</a:t>
            </a:r>
            <a:r>
              <a:rPr lang="nl-NL" dirty="0" smtClean="0">
                <a:sym typeface="Wingdings" pitchFamily="2" charset="2"/>
              </a:rPr>
              <a:t> </a:t>
            </a:r>
            <a:r>
              <a:rPr lang="nl-NL" dirty="0" err="1" smtClean="0">
                <a:sym typeface="Wingdings" pitchFamily="2" charset="2"/>
              </a:rPr>
              <a:t>deprivation</a:t>
            </a:r>
            <a:r>
              <a:rPr lang="nl-NL" dirty="0" smtClean="0">
                <a:sym typeface="Wingdings" pitchFamily="2" charset="2"/>
              </a:rPr>
              <a:t> </a:t>
            </a:r>
            <a:r>
              <a:rPr lang="nl-NL" dirty="0" err="1" smtClean="0">
                <a:sym typeface="Wingdings" pitchFamily="2" charset="2"/>
              </a:rPr>
              <a:t>would</a:t>
            </a:r>
            <a:r>
              <a:rPr lang="nl-NL" dirty="0" smtClean="0">
                <a:sym typeface="Wingdings" pitchFamily="2" charset="2"/>
              </a:rPr>
              <a:t> </a:t>
            </a:r>
            <a:r>
              <a:rPr lang="nl-NL" dirty="0" err="1" smtClean="0">
                <a:sym typeface="Wingdings" pitchFamily="2" charset="2"/>
              </a:rPr>
              <a:t>cause</a:t>
            </a:r>
            <a:r>
              <a:rPr lang="nl-NL" dirty="0" smtClean="0">
                <a:sym typeface="Wingdings" pitchFamily="2" charset="2"/>
              </a:rPr>
              <a:t> </a:t>
            </a:r>
            <a:r>
              <a:rPr lang="nl-NL" dirty="0" err="1" smtClean="0">
                <a:sym typeface="Wingdings" pitchFamily="2" charset="2"/>
              </a:rPr>
              <a:t>statelessness</a:t>
            </a:r>
            <a:endParaRPr lang="nl-NL" dirty="0" smtClean="0">
              <a:sym typeface="Wingdings" pitchFamily="2" charset="2"/>
            </a:endParaRPr>
          </a:p>
          <a:p>
            <a:pPr eaLnBrk="1" hangingPunct="1"/>
            <a:r>
              <a:rPr lang="nl-NL" dirty="0" smtClean="0">
                <a:sym typeface="Wingdings" pitchFamily="2" charset="2"/>
              </a:rPr>
              <a:t> </a:t>
            </a:r>
            <a:r>
              <a:rPr lang="nl-NL" dirty="0" err="1" smtClean="0">
                <a:sym typeface="Wingdings" pitchFamily="2" charset="2"/>
              </a:rPr>
              <a:t>implies</a:t>
            </a:r>
            <a:r>
              <a:rPr lang="nl-NL" dirty="0" smtClean="0">
                <a:sym typeface="Wingdings" pitchFamily="2" charset="2"/>
              </a:rPr>
              <a:t> in </a:t>
            </a:r>
            <a:r>
              <a:rPr lang="nl-NL" dirty="0" err="1" smtClean="0">
                <a:sym typeface="Wingdings" pitchFamily="2" charset="2"/>
              </a:rPr>
              <a:t>my</a:t>
            </a:r>
            <a:r>
              <a:rPr lang="nl-NL" dirty="0" smtClean="0">
                <a:sym typeface="Wingdings" pitchFamily="2" charset="2"/>
              </a:rPr>
              <a:t> opinion (</a:t>
            </a:r>
            <a:r>
              <a:rPr lang="nl-NL" dirty="0" err="1" smtClean="0">
                <a:sym typeface="Wingdings" pitchFamily="2" charset="2"/>
              </a:rPr>
              <a:t>judicial</a:t>
            </a:r>
            <a:r>
              <a:rPr lang="nl-NL" dirty="0" smtClean="0">
                <a:sym typeface="Wingdings" pitchFamily="2" charset="2"/>
              </a:rPr>
              <a:t>) review</a:t>
            </a:r>
            <a:r>
              <a:rPr lang="nl-NL" i="1" dirty="0" smtClean="0">
                <a:sym typeface="Wingdings" pitchFamily="2" charset="2"/>
              </a:rPr>
              <a:t> ex ante, </a:t>
            </a:r>
            <a:r>
              <a:rPr lang="nl-NL" dirty="0" smtClean="0">
                <a:sym typeface="Wingdings" pitchFamily="2" charset="2"/>
              </a:rPr>
              <a:t>i.e. </a:t>
            </a:r>
            <a:r>
              <a:rPr lang="nl-NL" dirty="0" err="1" smtClean="0">
                <a:sym typeface="Wingdings" pitchFamily="2" charset="2"/>
              </a:rPr>
              <a:t>before</a:t>
            </a:r>
            <a:r>
              <a:rPr lang="nl-NL" dirty="0" smtClean="0">
                <a:sym typeface="Wingdings" pitchFamily="2" charset="2"/>
              </a:rPr>
              <a:t> the </a:t>
            </a:r>
            <a:r>
              <a:rPr lang="nl-NL" dirty="0" err="1" smtClean="0">
                <a:sym typeface="Wingdings" pitchFamily="2" charset="2"/>
              </a:rPr>
              <a:t>deprivation</a:t>
            </a:r>
            <a:r>
              <a:rPr lang="nl-NL" dirty="0" smtClean="0">
                <a:sym typeface="Wingdings" pitchFamily="2" charset="2"/>
              </a:rPr>
              <a:t> </a:t>
            </a:r>
            <a:r>
              <a:rPr lang="nl-NL" dirty="0" err="1" smtClean="0">
                <a:sym typeface="Wingdings" pitchFamily="2" charset="2"/>
              </a:rPr>
              <a:t>gets</a:t>
            </a:r>
            <a:r>
              <a:rPr lang="nl-NL" dirty="0" smtClean="0">
                <a:sym typeface="Wingdings" pitchFamily="2" charset="2"/>
              </a:rPr>
              <a:t> effect</a:t>
            </a:r>
            <a:r>
              <a:rPr lang="nl-NL" i="1" dirty="0" smtClean="0">
                <a:sym typeface="Wingdings" pitchFamily="2" charset="2"/>
              </a:rPr>
              <a:t> </a:t>
            </a:r>
            <a:endParaRPr lang="nl-NL" i="1" dirty="0" smtClean="0"/>
          </a:p>
          <a:p>
            <a:pPr eaLnBrk="1" hangingPunct="1"/>
            <a:endParaRPr lang="nl-NL" dirty="0" smtClean="0"/>
          </a:p>
        </p:txBody>
      </p:sp>
    </p:spTree>
    <p:extLst>
      <p:ext uri="{BB962C8B-B14F-4D97-AF65-F5344CB8AC3E}">
        <p14:creationId xmlns:p14="http://schemas.microsoft.com/office/powerpoint/2010/main" val="4022724073"/>
      </p:ext>
    </p:extLst>
  </p:cSld>
  <p:clrMapOvr>
    <a:masterClrMapping/>
  </p:clrMapOvr>
  <p:transition xmlns:p14="http://schemas.microsoft.com/office/powerpoint/2010/mai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rrowheads="1"/>
          </p:cNvSpPr>
          <p:nvPr>
            <p:ph type="title"/>
          </p:nvPr>
        </p:nvSpPr>
        <p:spPr/>
        <p:txBody>
          <a:bodyPr/>
          <a:lstStyle/>
          <a:p>
            <a:r>
              <a:rPr lang="nl-NL" dirty="0" smtClean="0"/>
              <a:t>ECJ 2-3-2010 </a:t>
            </a:r>
            <a:r>
              <a:rPr lang="nl-NL" dirty="0" err="1" smtClean="0"/>
              <a:t>Janko</a:t>
            </a:r>
            <a:r>
              <a:rPr lang="nl-NL" dirty="0" smtClean="0"/>
              <a:t> </a:t>
            </a:r>
            <a:r>
              <a:rPr lang="nl-NL" dirty="0" err="1"/>
              <a:t>Rottmann</a:t>
            </a:r>
            <a:r>
              <a:rPr lang="nl-NL" dirty="0"/>
              <a:t> </a:t>
            </a:r>
            <a:endParaRPr lang="en-US" dirty="0"/>
          </a:p>
        </p:txBody>
      </p:sp>
      <p:sp>
        <p:nvSpPr>
          <p:cNvPr id="110595" name="Rectangle 3"/>
          <p:cNvSpPr>
            <a:spLocks noGrp="1" noRot="1" noChangeArrowheads="1"/>
          </p:cNvSpPr>
          <p:nvPr>
            <p:ph type="body" idx="1"/>
          </p:nvPr>
        </p:nvSpPr>
        <p:spPr/>
        <p:txBody>
          <a:bodyPr/>
          <a:lstStyle/>
          <a:p>
            <a:r>
              <a:rPr lang="en-US"/>
              <a:t>Austrian naturalised in Germany in 1999</a:t>
            </a:r>
          </a:p>
          <a:p>
            <a:r>
              <a:rPr lang="en-US"/>
              <a:t>Loss of Austrian nationality because of voluntary acquisition of a foreign nationality</a:t>
            </a:r>
          </a:p>
          <a:p>
            <a:r>
              <a:rPr lang="en-US"/>
              <a:t>Par. 27 (1) Staatsbürgerschaftsgesetz</a:t>
            </a:r>
          </a:p>
          <a:p>
            <a:r>
              <a:rPr lang="en-US"/>
              <a:t>Art. 1 Treaty of Strassbourg 1963 Reduction cases of multiple nationality (was 1999 still in force between Austria and Germany)</a:t>
            </a:r>
          </a:p>
        </p:txBody>
      </p:sp>
    </p:spTree>
    <p:extLst>
      <p:ext uri="{BB962C8B-B14F-4D97-AF65-F5344CB8AC3E}">
        <p14:creationId xmlns:p14="http://schemas.microsoft.com/office/powerpoint/2010/main" val="260555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rrowheads="1"/>
          </p:cNvSpPr>
          <p:nvPr>
            <p:ph type="title"/>
          </p:nvPr>
        </p:nvSpPr>
        <p:spPr/>
        <p:txBody>
          <a:bodyPr/>
          <a:lstStyle/>
          <a:p>
            <a:r>
              <a:rPr lang="nl-NL"/>
              <a:t>Janko Rottmann</a:t>
            </a:r>
            <a:endParaRPr lang="en-US"/>
          </a:p>
        </p:txBody>
      </p:sp>
      <p:sp>
        <p:nvSpPr>
          <p:cNvPr id="111619" name="Rectangle 3"/>
          <p:cNvSpPr>
            <a:spLocks noGrp="1" noRot="1" noChangeArrowheads="1"/>
          </p:cNvSpPr>
          <p:nvPr>
            <p:ph type="body" idx="1"/>
          </p:nvPr>
        </p:nvSpPr>
        <p:spPr/>
        <p:txBody>
          <a:bodyPr/>
          <a:lstStyle/>
          <a:p>
            <a:r>
              <a:rPr lang="en-US"/>
              <a:t>Austrian naturalised in Germany in 1999</a:t>
            </a:r>
          </a:p>
          <a:p>
            <a:r>
              <a:rPr lang="en-US"/>
              <a:t>Discovery of fraud</a:t>
            </a:r>
          </a:p>
          <a:p>
            <a:r>
              <a:rPr lang="en-US"/>
              <a:t>Deprivation of German nationality because of fraud committed during naturalisation procedure in 2000</a:t>
            </a:r>
          </a:p>
          <a:p>
            <a:r>
              <a:rPr lang="en-US"/>
              <a:t>Consequence </a:t>
            </a:r>
            <a:r>
              <a:rPr lang="en-US">
                <a:sym typeface="Wingdings" pitchFamily="2" charset="2"/>
              </a:rPr>
              <a:t> statelessness</a:t>
            </a:r>
            <a:endParaRPr lang="en-US"/>
          </a:p>
        </p:txBody>
      </p:sp>
    </p:spTree>
    <p:extLst>
      <p:ext uri="{BB962C8B-B14F-4D97-AF65-F5344CB8AC3E}">
        <p14:creationId xmlns:p14="http://schemas.microsoft.com/office/powerpoint/2010/main" val="16595557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765</TotalTime>
  <Words>1241</Words>
  <Application>Microsoft Macintosh PowerPoint</Application>
  <PresentationFormat>Presentación en pantalla (4:3)</PresentationFormat>
  <Paragraphs>111</Paragraphs>
  <Slides>23</Slides>
  <Notes>2</Notes>
  <HiddenSlides>0</HiddenSlides>
  <MMClips>0</MMClips>
  <ScaleCrop>false</ScaleCrop>
  <HeadingPairs>
    <vt:vector size="4" baseType="variant">
      <vt:variant>
        <vt:lpstr>Tema</vt:lpstr>
      </vt:variant>
      <vt:variant>
        <vt:i4>1</vt:i4>
      </vt:variant>
      <vt:variant>
        <vt:lpstr>Títulos de diapositiva</vt:lpstr>
      </vt:variant>
      <vt:variant>
        <vt:i4>23</vt:i4>
      </vt:variant>
    </vt:vector>
  </HeadingPairs>
  <TitlesOfParts>
    <vt:vector size="24" baseType="lpstr">
      <vt:lpstr>Office Theme</vt:lpstr>
      <vt:lpstr>Presentación de PowerPoint</vt:lpstr>
      <vt:lpstr> National autonomy in citizenship matters </vt:lpstr>
      <vt:lpstr>International/ European courts</vt:lpstr>
      <vt:lpstr>ECtHR 11-10-2011 Genovese v Malta</vt:lpstr>
      <vt:lpstr>Access to the court</vt:lpstr>
      <vt:lpstr>Access to the court</vt:lpstr>
      <vt:lpstr>Access to the court</vt:lpstr>
      <vt:lpstr>ECJ 2-3-2010 Janko Rottmann </vt:lpstr>
      <vt:lpstr>Janko Rottmann</vt:lpstr>
      <vt:lpstr>Janko Rottmann</vt:lpstr>
      <vt:lpstr>Is EU law involved?</vt:lpstr>
      <vt:lpstr>Deprivation because of fraud could be allowed</vt:lpstr>
      <vt:lpstr>But observe principle of proportionality!</vt:lpstr>
      <vt:lpstr>It is necessary to take into account (Para. 56)</vt:lpstr>
      <vt:lpstr>In particular (Para. 56)</vt:lpstr>
      <vt:lpstr>Recovery of original nationality?</vt:lpstr>
      <vt:lpstr>Should Austria allow recovery?</vt:lpstr>
      <vt:lpstr>Consequences Rottmann ruling</vt:lpstr>
      <vt:lpstr>Examples</vt:lpstr>
      <vt:lpstr>Examples</vt:lpstr>
      <vt:lpstr>Examples</vt:lpstr>
      <vt:lpstr>Examples</vt:lpstr>
      <vt:lpstr>Conclusions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Citizenship Law Indicators (CITLAW)</dc:title>
  <dc:creator>Kristen Jeffers</dc:creator>
  <cp:lastModifiedBy>Oriane Calligaro</cp:lastModifiedBy>
  <cp:revision>35</cp:revision>
  <cp:lastPrinted>2013-02-21T11:07:47Z</cp:lastPrinted>
  <dcterms:created xsi:type="dcterms:W3CDTF">2013-02-08T08:45:12Z</dcterms:created>
  <dcterms:modified xsi:type="dcterms:W3CDTF">2013-02-25T11:18:02Z</dcterms:modified>
</cp:coreProperties>
</file>