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7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831" autoAdjust="0"/>
  </p:normalViewPr>
  <p:slideViewPr>
    <p:cSldViewPr snapToGrid="0" snapToObjects="1">
      <p:cViewPr>
        <p:scale>
          <a:sx n="100" d="100"/>
          <a:sy n="100" d="100"/>
        </p:scale>
        <p:origin x="-93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ristenlynn:Documents:EUDO:National%20Dialogue%20Presentations:FRANCE_OTHER%20CHAR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ristenlynn:Documents:EUDO:National%20Dialogue%20Presentations:FRANCE_OTHER%20CHAR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ristenlynn:Documents:EUDO:National%20Dialogue%20Presentations:FRANCE_OTHER%20CHAR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Sheet1!$C$60</c:f>
              <c:strCache>
                <c:ptCount val="1"/>
                <c:pt idx="0">
                  <c:v>Europe</c:v>
                </c:pt>
              </c:strCache>
            </c:strRef>
          </c:tx>
          <c:marker>
            <c:symbol val="none"/>
          </c:marker>
          <c:cat>
            <c:strRef>
              <c:f>Sheet1!$D$59:$I$59</c:f>
              <c:strCache>
                <c:ptCount val="6"/>
                <c:pt idx="0">
                  <c:v>Ius Sanguinis</c:v>
                </c:pt>
                <c:pt idx="1">
                  <c:v>Ius Soli</c:v>
                </c:pt>
                <c:pt idx="2">
                  <c:v>Ordinary Naturalisation</c:v>
                </c:pt>
                <c:pt idx="3">
                  <c:v>Special Naturalisation</c:v>
                </c:pt>
                <c:pt idx="4">
                  <c:v>Renunciation</c:v>
                </c:pt>
                <c:pt idx="5">
                  <c:v>Involuntary Loss</c:v>
                </c:pt>
              </c:strCache>
            </c:strRef>
          </c:cat>
          <c:val>
            <c:numRef>
              <c:f>Sheet1!$D$60:$I$60</c:f>
              <c:numCache>
                <c:formatCode>0.00</c:formatCode>
                <c:ptCount val="6"/>
                <c:pt idx="0">
                  <c:v>0.900486111111111</c:v>
                </c:pt>
                <c:pt idx="1">
                  <c:v>0.299674479166667</c:v>
                </c:pt>
                <c:pt idx="2">
                  <c:v>0.571530637254902</c:v>
                </c:pt>
                <c:pt idx="3">
                  <c:v>0.333774305555555</c:v>
                </c:pt>
                <c:pt idx="4">
                  <c:v>0.590277777777778</c:v>
                </c:pt>
                <c:pt idx="5">
                  <c:v>0.738929398148148</c:v>
                </c:pt>
              </c:numCache>
            </c:numRef>
          </c:val>
        </c:ser>
        <c:ser>
          <c:idx val="1"/>
          <c:order val="1"/>
          <c:tx>
            <c:strRef>
              <c:f>Sheet1!$C$61</c:f>
              <c:strCache>
                <c:ptCount val="1"/>
                <c:pt idx="0">
                  <c:v>EU-12</c:v>
                </c:pt>
              </c:strCache>
            </c:strRef>
          </c:tx>
          <c:marker>
            <c:symbol val="none"/>
          </c:marker>
          <c:cat>
            <c:strRef>
              <c:f>Sheet1!$D$59:$I$59</c:f>
              <c:strCache>
                <c:ptCount val="6"/>
                <c:pt idx="0">
                  <c:v>Ius Sanguinis</c:v>
                </c:pt>
                <c:pt idx="1">
                  <c:v>Ius Soli</c:v>
                </c:pt>
                <c:pt idx="2">
                  <c:v>Ordinary Naturalisation</c:v>
                </c:pt>
                <c:pt idx="3">
                  <c:v>Special Naturalisation</c:v>
                </c:pt>
                <c:pt idx="4">
                  <c:v>Renunciation</c:v>
                </c:pt>
                <c:pt idx="5">
                  <c:v>Involuntary Loss</c:v>
                </c:pt>
              </c:strCache>
            </c:strRef>
          </c:cat>
          <c:val>
            <c:numRef>
              <c:f>Sheet1!$D$61:$I$61</c:f>
              <c:numCache>
                <c:formatCode>0.00</c:formatCode>
                <c:ptCount val="6"/>
                <c:pt idx="0">
                  <c:v>0.9</c:v>
                </c:pt>
                <c:pt idx="1">
                  <c:v>0.148958333333333</c:v>
                </c:pt>
                <c:pt idx="2">
                  <c:v>0.49</c:v>
                </c:pt>
                <c:pt idx="3">
                  <c:v>0.3</c:v>
                </c:pt>
                <c:pt idx="4">
                  <c:v>0.53</c:v>
                </c:pt>
                <c:pt idx="5">
                  <c:v>0.76</c:v>
                </c:pt>
              </c:numCache>
            </c:numRef>
          </c:val>
        </c:ser>
        <c:ser>
          <c:idx val="2"/>
          <c:order val="2"/>
          <c:tx>
            <c:strRef>
              <c:f>Sheet1!$C$62</c:f>
              <c:strCache>
                <c:ptCount val="1"/>
                <c:pt idx="0">
                  <c:v>EU-15</c:v>
                </c:pt>
              </c:strCache>
            </c:strRef>
          </c:tx>
          <c:marker>
            <c:symbol val="none"/>
          </c:marker>
          <c:cat>
            <c:strRef>
              <c:f>Sheet1!$D$59:$I$59</c:f>
              <c:strCache>
                <c:ptCount val="6"/>
                <c:pt idx="0">
                  <c:v>Ius Sanguinis</c:v>
                </c:pt>
                <c:pt idx="1">
                  <c:v>Ius Soli</c:v>
                </c:pt>
                <c:pt idx="2">
                  <c:v>Ordinary Naturalisation</c:v>
                </c:pt>
                <c:pt idx="3">
                  <c:v>Special Naturalisation</c:v>
                </c:pt>
                <c:pt idx="4">
                  <c:v>Renunciation</c:v>
                </c:pt>
                <c:pt idx="5">
                  <c:v>Involuntary Loss</c:v>
                </c:pt>
              </c:strCache>
            </c:strRef>
          </c:cat>
          <c:val>
            <c:numRef>
              <c:f>Sheet1!$D$62:$I$62</c:f>
              <c:numCache>
                <c:formatCode>0.00</c:formatCode>
                <c:ptCount val="6"/>
                <c:pt idx="0">
                  <c:v>0.896</c:v>
                </c:pt>
                <c:pt idx="1">
                  <c:v>0.513802083333333</c:v>
                </c:pt>
                <c:pt idx="2">
                  <c:v>0.640053921568627</c:v>
                </c:pt>
                <c:pt idx="3">
                  <c:v>0.357083333333333</c:v>
                </c:pt>
                <c:pt idx="4">
                  <c:v>0.75</c:v>
                </c:pt>
                <c:pt idx="5">
                  <c:v>0.729677777777778</c:v>
                </c:pt>
              </c:numCache>
            </c:numRef>
          </c:val>
        </c:ser>
        <c:ser>
          <c:idx val="3"/>
          <c:order val="3"/>
          <c:tx>
            <c:strRef>
              <c:f>Sheet1!$C$63</c:f>
              <c:strCache>
                <c:ptCount val="1"/>
                <c:pt idx="0">
                  <c:v>EU-27</c:v>
                </c:pt>
              </c:strCache>
            </c:strRef>
          </c:tx>
          <c:marker>
            <c:symbol val="none"/>
          </c:marker>
          <c:cat>
            <c:strRef>
              <c:f>Sheet1!$D$59:$I$59</c:f>
              <c:strCache>
                <c:ptCount val="6"/>
                <c:pt idx="0">
                  <c:v>Ius Sanguinis</c:v>
                </c:pt>
                <c:pt idx="1">
                  <c:v>Ius Soli</c:v>
                </c:pt>
                <c:pt idx="2">
                  <c:v>Ordinary Naturalisation</c:v>
                </c:pt>
                <c:pt idx="3">
                  <c:v>Special Naturalisation</c:v>
                </c:pt>
                <c:pt idx="4">
                  <c:v>Renunciation</c:v>
                </c:pt>
                <c:pt idx="5">
                  <c:v>Involuntary Loss</c:v>
                </c:pt>
              </c:strCache>
            </c:strRef>
          </c:cat>
          <c:val>
            <c:numRef>
              <c:f>Sheet1!$D$63:$I$63</c:f>
              <c:numCache>
                <c:formatCode>0.00</c:formatCode>
                <c:ptCount val="6"/>
                <c:pt idx="0">
                  <c:v>0.898981481481482</c:v>
                </c:pt>
                <c:pt idx="1">
                  <c:v>0.351649305555556</c:v>
                </c:pt>
                <c:pt idx="2">
                  <c:v>0.575400326797386</c:v>
                </c:pt>
                <c:pt idx="3">
                  <c:v>0.331365740740741</c:v>
                </c:pt>
                <c:pt idx="4">
                  <c:v>0.651234567901234</c:v>
                </c:pt>
                <c:pt idx="5">
                  <c:v>0.743390432098765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4696760"/>
        <c:axId val="474699880"/>
      </c:radarChart>
      <c:catAx>
        <c:axId val="474696760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crossAx val="474699880"/>
        <c:crosses val="autoZero"/>
        <c:auto val="1"/>
        <c:lblAlgn val="ctr"/>
        <c:lblOffset val="100"/>
        <c:noMultiLvlLbl val="0"/>
      </c:catAx>
      <c:valAx>
        <c:axId val="474699880"/>
        <c:scaling>
          <c:orientation val="minMax"/>
        </c:scaling>
        <c:delete val="0"/>
        <c:axPos val="l"/>
        <c:majorGridlines/>
        <c:numFmt formatCode="0.0" sourceLinked="0"/>
        <c:majorTickMark val="cross"/>
        <c:minorTickMark val="none"/>
        <c:tickLblPos val="nextTo"/>
        <c:crossAx val="47469676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300"/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Sheet1!$T$72</c:f>
              <c:strCache>
                <c:ptCount val="1"/>
                <c:pt idx="0">
                  <c:v>EU-15</c:v>
                </c:pt>
              </c:strCache>
            </c:strRef>
          </c:tx>
          <c:invertIfNegative val="0"/>
          <c:cat>
            <c:strRef>
              <c:f>Sheet1!$U$71:$AA$71</c:f>
              <c:strCache>
                <c:ptCount val="7"/>
                <c:pt idx="0">
                  <c:v>Overall</c:v>
                </c:pt>
                <c:pt idx="1">
                  <c:v>Residence Conditions</c:v>
                </c:pt>
                <c:pt idx="2">
                  <c:v>Renunciation</c:v>
                </c:pt>
                <c:pt idx="3">
                  <c:v>Language Conditions</c:v>
                </c:pt>
                <c:pt idx="4">
                  <c:v>Civic Knowledge/ Assimilation</c:v>
                </c:pt>
                <c:pt idx="5">
                  <c:v>Criminal Record</c:v>
                </c:pt>
                <c:pt idx="6">
                  <c:v>Economic Resources</c:v>
                </c:pt>
              </c:strCache>
            </c:strRef>
          </c:cat>
          <c:val>
            <c:numRef>
              <c:f>Sheet1!$U$72:$AA$72</c:f>
              <c:numCache>
                <c:formatCode>0.00</c:formatCode>
                <c:ptCount val="7"/>
                <c:pt idx="0">
                  <c:v>0.640053921568627</c:v>
                </c:pt>
                <c:pt idx="1">
                  <c:v>0.606078431372549</c:v>
                </c:pt>
                <c:pt idx="2">
                  <c:v>0.833333333333333</c:v>
                </c:pt>
                <c:pt idx="3">
                  <c:v>0.466666666666667</c:v>
                </c:pt>
                <c:pt idx="4">
                  <c:v>0.533333333333333</c:v>
                </c:pt>
                <c:pt idx="5">
                  <c:v>0.3</c:v>
                </c:pt>
                <c:pt idx="6">
                  <c:v>0.633333333333333</c:v>
                </c:pt>
              </c:numCache>
            </c:numRef>
          </c:val>
        </c:ser>
        <c:ser>
          <c:idx val="1"/>
          <c:order val="1"/>
          <c:tx>
            <c:strRef>
              <c:f>Sheet1!$T$73</c:f>
              <c:strCache>
                <c:ptCount val="1"/>
                <c:pt idx="0">
                  <c:v>EU-12</c:v>
                </c:pt>
              </c:strCache>
            </c:strRef>
          </c:tx>
          <c:invertIfNegative val="0"/>
          <c:cat>
            <c:strRef>
              <c:f>Sheet1!$U$71:$AA$71</c:f>
              <c:strCache>
                <c:ptCount val="7"/>
                <c:pt idx="0">
                  <c:v>Overall</c:v>
                </c:pt>
                <c:pt idx="1">
                  <c:v>Residence Conditions</c:v>
                </c:pt>
                <c:pt idx="2">
                  <c:v>Renunciation</c:v>
                </c:pt>
                <c:pt idx="3">
                  <c:v>Language Conditions</c:v>
                </c:pt>
                <c:pt idx="4">
                  <c:v>Civic Knowledge/ Assimilation</c:v>
                </c:pt>
                <c:pt idx="5">
                  <c:v>Criminal Record</c:v>
                </c:pt>
                <c:pt idx="6">
                  <c:v>Economic Resources</c:v>
                </c:pt>
              </c:strCache>
            </c:strRef>
          </c:cat>
          <c:val>
            <c:numRef>
              <c:f>Sheet1!$U$73:$AA$73</c:f>
              <c:numCache>
                <c:formatCode>0.00</c:formatCode>
                <c:ptCount val="7"/>
                <c:pt idx="0">
                  <c:v>0.494583333333333</c:v>
                </c:pt>
                <c:pt idx="1">
                  <c:v>0.470833333333333</c:v>
                </c:pt>
                <c:pt idx="2">
                  <c:v>0.604166666666667</c:v>
                </c:pt>
                <c:pt idx="3">
                  <c:v>0.25</c:v>
                </c:pt>
                <c:pt idx="4">
                  <c:v>0.666666666666667</c:v>
                </c:pt>
                <c:pt idx="5">
                  <c:v>0.270833333333333</c:v>
                </c:pt>
                <c:pt idx="6">
                  <c:v>0.666666666666667</c:v>
                </c:pt>
              </c:numCache>
            </c:numRef>
          </c:val>
        </c:ser>
        <c:ser>
          <c:idx val="2"/>
          <c:order val="2"/>
          <c:tx>
            <c:strRef>
              <c:f>Sheet1!$T$74</c:f>
              <c:strCache>
                <c:ptCount val="1"/>
                <c:pt idx="0">
                  <c:v>EU-27</c:v>
                </c:pt>
              </c:strCache>
            </c:strRef>
          </c:tx>
          <c:invertIfNegative val="0"/>
          <c:cat>
            <c:strRef>
              <c:f>Sheet1!$U$71:$AA$71</c:f>
              <c:strCache>
                <c:ptCount val="7"/>
                <c:pt idx="0">
                  <c:v>Overall</c:v>
                </c:pt>
                <c:pt idx="1">
                  <c:v>Residence Conditions</c:v>
                </c:pt>
                <c:pt idx="2">
                  <c:v>Renunciation</c:v>
                </c:pt>
                <c:pt idx="3">
                  <c:v>Language Conditions</c:v>
                </c:pt>
                <c:pt idx="4">
                  <c:v>Civic Knowledge/ Assimilation</c:v>
                </c:pt>
                <c:pt idx="5">
                  <c:v>Criminal Record</c:v>
                </c:pt>
                <c:pt idx="6">
                  <c:v>Economic Resources</c:v>
                </c:pt>
              </c:strCache>
            </c:strRef>
          </c:cat>
          <c:val>
            <c:numRef>
              <c:f>Sheet1!$U$74:$AA$74</c:f>
              <c:numCache>
                <c:formatCode>0.00</c:formatCode>
                <c:ptCount val="7"/>
                <c:pt idx="0">
                  <c:v>0.575400326797386</c:v>
                </c:pt>
                <c:pt idx="1">
                  <c:v>0.545969498910675</c:v>
                </c:pt>
                <c:pt idx="2">
                  <c:v>0.731481481481481</c:v>
                </c:pt>
                <c:pt idx="3">
                  <c:v>0.37037037037037</c:v>
                </c:pt>
                <c:pt idx="4">
                  <c:v>0.592592592592593</c:v>
                </c:pt>
                <c:pt idx="5">
                  <c:v>0.287037037037037</c:v>
                </c:pt>
                <c:pt idx="6">
                  <c:v>0.648148148148148</c:v>
                </c:pt>
              </c:numCache>
            </c:numRef>
          </c:val>
        </c:ser>
        <c:ser>
          <c:idx val="3"/>
          <c:order val="3"/>
          <c:tx>
            <c:strRef>
              <c:f>Sheet1!$T$75</c:f>
              <c:strCache>
                <c:ptCount val="1"/>
                <c:pt idx="0">
                  <c:v>EUROPE</c:v>
                </c:pt>
              </c:strCache>
            </c:strRef>
          </c:tx>
          <c:invertIfNegative val="0"/>
          <c:cat>
            <c:strRef>
              <c:f>Sheet1!$U$71:$AA$71</c:f>
              <c:strCache>
                <c:ptCount val="7"/>
                <c:pt idx="0">
                  <c:v>Overall</c:v>
                </c:pt>
                <c:pt idx="1">
                  <c:v>Residence Conditions</c:v>
                </c:pt>
                <c:pt idx="2">
                  <c:v>Renunciation</c:v>
                </c:pt>
                <c:pt idx="3">
                  <c:v>Language Conditions</c:v>
                </c:pt>
                <c:pt idx="4">
                  <c:v>Civic Knowledge/ Assimilation</c:v>
                </c:pt>
                <c:pt idx="5">
                  <c:v>Criminal Record</c:v>
                </c:pt>
                <c:pt idx="6">
                  <c:v>Economic Resources</c:v>
                </c:pt>
              </c:strCache>
            </c:strRef>
          </c:cat>
          <c:val>
            <c:numRef>
              <c:f>Sheet1!$U$75:$AA$75</c:f>
              <c:numCache>
                <c:formatCode>0.00</c:formatCode>
                <c:ptCount val="7"/>
                <c:pt idx="0">
                  <c:v>0.572919526143791</c:v>
                </c:pt>
                <c:pt idx="1">
                  <c:v>0.520424836601307</c:v>
                </c:pt>
                <c:pt idx="2">
                  <c:v>0.694444444444444</c:v>
                </c:pt>
                <c:pt idx="3">
                  <c:v>0.381944444444444</c:v>
                </c:pt>
                <c:pt idx="4">
                  <c:v>0.659722222222222</c:v>
                </c:pt>
                <c:pt idx="5">
                  <c:v>0.361111111111111</c:v>
                </c:pt>
                <c:pt idx="6">
                  <c:v>0.625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4800392"/>
        <c:axId val="474803512"/>
      </c:barChart>
      <c:catAx>
        <c:axId val="474800392"/>
        <c:scaling>
          <c:orientation val="minMax"/>
        </c:scaling>
        <c:delete val="0"/>
        <c:axPos val="b"/>
        <c:majorTickMark val="out"/>
        <c:minorTickMark val="none"/>
        <c:tickLblPos val="nextTo"/>
        <c:crossAx val="474803512"/>
        <c:crosses val="autoZero"/>
        <c:auto val="1"/>
        <c:lblAlgn val="ctr"/>
        <c:lblOffset val="100"/>
        <c:noMultiLvlLbl val="0"/>
      </c:catAx>
      <c:valAx>
        <c:axId val="474803512"/>
        <c:scaling>
          <c:orientation val="minMax"/>
          <c:max val="1.0"/>
        </c:scaling>
        <c:delete val="0"/>
        <c:axPos val="l"/>
        <c:majorGridlines/>
        <c:numFmt formatCode="0.0" sourceLinked="0"/>
        <c:majorTickMark val="out"/>
        <c:minorTickMark val="none"/>
        <c:tickLblPos val="nextTo"/>
        <c:crossAx val="47480039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300"/>
      </a:pPr>
      <a:endParaRPr lang="es-E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Sheet1!$R$85</c:f>
              <c:strCache>
                <c:ptCount val="1"/>
                <c:pt idx="0">
                  <c:v>EU-15</c:v>
                </c:pt>
              </c:strCache>
            </c:strRef>
          </c:tx>
          <c:invertIfNegative val="0"/>
          <c:cat>
            <c:strRef>
              <c:f>Sheet1!$S$84:$AB$84</c:f>
              <c:strCache>
                <c:ptCount val="10"/>
                <c:pt idx="0">
                  <c:v>Overall</c:v>
                </c:pt>
                <c:pt idx="1">
                  <c:v>Family-based</c:v>
                </c:pt>
                <c:pt idx="2">
                  <c:v>Spouse Transfer</c:v>
                </c:pt>
                <c:pt idx="3">
                  <c:v>Child Transfer</c:v>
                </c:pt>
                <c:pt idx="4">
                  <c:v>Socialisation-based</c:v>
                </c:pt>
                <c:pt idx="5">
                  <c:v>Cultural Affinity</c:v>
                </c:pt>
                <c:pt idx="6">
                  <c:v>Citizens of Certain Countries</c:v>
                </c:pt>
                <c:pt idx="7">
                  <c:v>Reacquisition</c:v>
                </c:pt>
                <c:pt idx="8">
                  <c:v>Refugees</c:v>
                </c:pt>
                <c:pt idx="9">
                  <c:v>Stateless Persons</c:v>
                </c:pt>
              </c:strCache>
            </c:strRef>
          </c:cat>
          <c:val>
            <c:numRef>
              <c:f>Sheet1!$S$85:$AB$85</c:f>
              <c:numCache>
                <c:formatCode>0.00</c:formatCode>
                <c:ptCount val="10"/>
                <c:pt idx="0">
                  <c:v>0.357083333333333</c:v>
                </c:pt>
                <c:pt idx="1">
                  <c:v>0.375833333333333</c:v>
                </c:pt>
                <c:pt idx="2" formatCode="General">
                  <c:v>0.54</c:v>
                </c:pt>
                <c:pt idx="3" formatCode="General">
                  <c:v>0.27</c:v>
                </c:pt>
                <c:pt idx="4">
                  <c:v>0.291666666666667</c:v>
                </c:pt>
                <c:pt idx="5">
                  <c:v>0.3125</c:v>
                </c:pt>
                <c:pt idx="6">
                  <c:v>0.21</c:v>
                </c:pt>
                <c:pt idx="7">
                  <c:v>0.675</c:v>
                </c:pt>
                <c:pt idx="8">
                  <c:v>0.4625</c:v>
                </c:pt>
                <c:pt idx="9">
                  <c:v>0.470833333333333</c:v>
                </c:pt>
              </c:numCache>
            </c:numRef>
          </c:val>
        </c:ser>
        <c:ser>
          <c:idx val="1"/>
          <c:order val="1"/>
          <c:tx>
            <c:strRef>
              <c:f>Sheet1!$R$86</c:f>
              <c:strCache>
                <c:ptCount val="1"/>
                <c:pt idx="0">
                  <c:v>EU-12</c:v>
                </c:pt>
              </c:strCache>
            </c:strRef>
          </c:tx>
          <c:invertIfNegative val="0"/>
          <c:cat>
            <c:strRef>
              <c:f>Sheet1!$S$84:$AB$84</c:f>
              <c:strCache>
                <c:ptCount val="10"/>
                <c:pt idx="0">
                  <c:v>Overall</c:v>
                </c:pt>
                <c:pt idx="1">
                  <c:v>Family-based</c:v>
                </c:pt>
                <c:pt idx="2">
                  <c:v>Spouse Transfer</c:v>
                </c:pt>
                <c:pt idx="3">
                  <c:v>Child Transfer</c:v>
                </c:pt>
                <c:pt idx="4">
                  <c:v>Socialisation-based</c:v>
                </c:pt>
                <c:pt idx="5">
                  <c:v>Cultural Affinity</c:v>
                </c:pt>
                <c:pt idx="6">
                  <c:v>Citizens of Certain Countries</c:v>
                </c:pt>
                <c:pt idx="7">
                  <c:v>Reacquisition</c:v>
                </c:pt>
                <c:pt idx="8">
                  <c:v>Refugees</c:v>
                </c:pt>
                <c:pt idx="9">
                  <c:v>Stateless Persons</c:v>
                </c:pt>
              </c:strCache>
            </c:strRef>
          </c:cat>
          <c:val>
            <c:numRef>
              <c:f>Sheet1!$S$86:$AB$86</c:f>
              <c:numCache>
                <c:formatCode>General</c:formatCode>
                <c:ptCount val="10"/>
                <c:pt idx="0" formatCode="0.00">
                  <c:v>0.3</c:v>
                </c:pt>
                <c:pt idx="1">
                  <c:v>0.33</c:v>
                </c:pt>
                <c:pt idx="2">
                  <c:v>0.35</c:v>
                </c:pt>
                <c:pt idx="3">
                  <c:v>0.18</c:v>
                </c:pt>
                <c:pt idx="4">
                  <c:v>0.18</c:v>
                </c:pt>
                <c:pt idx="5" formatCode="0.00">
                  <c:v>0.395833333333333</c:v>
                </c:pt>
                <c:pt idx="6">
                  <c:v>0.14</c:v>
                </c:pt>
                <c:pt idx="7">
                  <c:v>0.59</c:v>
                </c:pt>
                <c:pt idx="8">
                  <c:v>0.39</c:v>
                </c:pt>
                <c:pt idx="9">
                  <c:v>0.29</c:v>
                </c:pt>
              </c:numCache>
            </c:numRef>
          </c:val>
        </c:ser>
        <c:ser>
          <c:idx val="2"/>
          <c:order val="2"/>
          <c:tx>
            <c:strRef>
              <c:f>Sheet1!$R$87</c:f>
              <c:strCache>
                <c:ptCount val="1"/>
                <c:pt idx="0">
                  <c:v>EU-27</c:v>
                </c:pt>
              </c:strCache>
            </c:strRef>
          </c:tx>
          <c:invertIfNegative val="0"/>
          <c:cat>
            <c:strRef>
              <c:f>Sheet1!$S$84:$AB$84</c:f>
              <c:strCache>
                <c:ptCount val="10"/>
                <c:pt idx="0">
                  <c:v>Overall</c:v>
                </c:pt>
                <c:pt idx="1">
                  <c:v>Family-based</c:v>
                </c:pt>
                <c:pt idx="2">
                  <c:v>Spouse Transfer</c:v>
                </c:pt>
                <c:pt idx="3">
                  <c:v>Child Transfer</c:v>
                </c:pt>
                <c:pt idx="4">
                  <c:v>Socialisation-based</c:v>
                </c:pt>
                <c:pt idx="5">
                  <c:v>Cultural Affinity</c:v>
                </c:pt>
                <c:pt idx="6">
                  <c:v>Citizens of Certain Countries</c:v>
                </c:pt>
                <c:pt idx="7">
                  <c:v>Reacquisition</c:v>
                </c:pt>
                <c:pt idx="8">
                  <c:v>Refugees</c:v>
                </c:pt>
                <c:pt idx="9">
                  <c:v>Stateless Persons</c:v>
                </c:pt>
              </c:strCache>
            </c:strRef>
          </c:cat>
          <c:val>
            <c:numRef>
              <c:f>Sheet1!$S$87:$AB$87</c:f>
              <c:numCache>
                <c:formatCode>0.00</c:formatCode>
                <c:ptCount val="10"/>
                <c:pt idx="0">
                  <c:v>0.331365740740741</c:v>
                </c:pt>
                <c:pt idx="1">
                  <c:v>0.353240740740741</c:v>
                </c:pt>
                <c:pt idx="2" formatCode="General">
                  <c:v>0.46</c:v>
                </c:pt>
                <c:pt idx="3" formatCode="General">
                  <c:v>0.23</c:v>
                </c:pt>
                <c:pt idx="4">
                  <c:v>0.243055555555556</c:v>
                </c:pt>
                <c:pt idx="5">
                  <c:v>0.349537037037037</c:v>
                </c:pt>
                <c:pt idx="6">
                  <c:v>0.18</c:v>
                </c:pt>
                <c:pt idx="7">
                  <c:v>0.638888888888889</c:v>
                </c:pt>
                <c:pt idx="8">
                  <c:v>0.428240740740741</c:v>
                </c:pt>
                <c:pt idx="9">
                  <c:v>0.391203703703704</c:v>
                </c:pt>
              </c:numCache>
            </c:numRef>
          </c:val>
        </c:ser>
        <c:ser>
          <c:idx val="3"/>
          <c:order val="3"/>
          <c:tx>
            <c:strRef>
              <c:f>Sheet1!$R$88</c:f>
              <c:strCache>
                <c:ptCount val="1"/>
                <c:pt idx="0">
                  <c:v>EUROPE</c:v>
                </c:pt>
              </c:strCache>
            </c:strRef>
          </c:tx>
          <c:invertIfNegative val="0"/>
          <c:cat>
            <c:strRef>
              <c:f>Sheet1!$S$84:$AB$84</c:f>
              <c:strCache>
                <c:ptCount val="10"/>
                <c:pt idx="0">
                  <c:v>Overall</c:v>
                </c:pt>
                <c:pt idx="1">
                  <c:v>Family-based</c:v>
                </c:pt>
                <c:pt idx="2">
                  <c:v>Spouse Transfer</c:v>
                </c:pt>
                <c:pt idx="3">
                  <c:v>Child Transfer</c:v>
                </c:pt>
                <c:pt idx="4">
                  <c:v>Socialisation-based</c:v>
                </c:pt>
                <c:pt idx="5">
                  <c:v>Cultural Affinity</c:v>
                </c:pt>
                <c:pt idx="6">
                  <c:v>Citizens of Certain Countries</c:v>
                </c:pt>
                <c:pt idx="7">
                  <c:v>Reacquisition</c:v>
                </c:pt>
                <c:pt idx="8">
                  <c:v>Refugees</c:v>
                </c:pt>
                <c:pt idx="9">
                  <c:v>Stateless Persons</c:v>
                </c:pt>
              </c:strCache>
            </c:strRef>
          </c:cat>
          <c:val>
            <c:numRef>
              <c:f>Sheet1!$S$88:$AB$88</c:f>
              <c:numCache>
                <c:formatCode>General</c:formatCode>
                <c:ptCount val="10"/>
                <c:pt idx="0">
                  <c:v>0.33</c:v>
                </c:pt>
                <c:pt idx="1">
                  <c:v>0.38</c:v>
                </c:pt>
                <c:pt idx="2">
                  <c:v>0.49</c:v>
                </c:pt>
                <c:pt idx="3">
                  <c:v>0.24</c:v>
                </c:pt>
                <c:pt idx="4">
                  <c:v>0.23</c:v>
                </c:pt>
                <c:pt idx="5" formatCode="0.00">
                  <c:v>0.329861111111111</c:v>
                </c:pt>
                <c:pt idx="6">
                  <c:v>0.16</c:v>
                </c:pt>
                <c:pt idx="7">
                  <c:v>0.62</c:v>
                </c:pt>
                <c:pt idx="8">
                  <c:v>0.39</c:v>
                </c:pt>
                <c:pt idx="9">
                  <c:v>0.39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4857224"/>
        <c:axId val="474860344"/>
      </c:barChart>
      <c:catAx>
        <c:axId val="4748572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s-ES"/>
          </a:p>
        </c:txPr>
        <c:crossAx val="474860344"/>
        <c:crosses val="autoZero"/>
        <c:auto val="1"/>
        <c:lblAlgn val="ctr"/>
        <c:lblOffset val="100"/>
        <c:noMultiLvlLbl val="0"/>
      </c:catAx>
      <c:valAx>
        <c:axId val="474860344"/>
        <c:scaling>
          <c:orientation val="minMax"/>
          <c:max val="1.0"/>
        </c:scaling>
        <c:delete val="0"/>
        <c:axPos val="l"/>
        <c:majorGridlines/>
        <c:numFmt formatCode="0.0" sourceLinked="0"/>
        <c:majorTickMark val="out"/>
        <c:minorTickMark val="none"/>
        <c:tickLblPos val="nextTo"/>
        <c:crossAx val="47485722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300"/>
      </a:pPr>
      <a:endParaRPr lang="es-E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9C35DE-2AC2-2F42-AA55-90B362C1019C}" type="datetimeFigureOut">
              <a:rPr lang="en-US" smtClean="0"/>
              <a:t>22/02/13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59A1D4-FFA2-8C41-B6AD-6EF9D647737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710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eaLnBrk="1" hangingPunct="1">
              <a:spcBef>
                <a:spcPct val="0"/>
              </a:spcBef>
            </a:pPr>
            <a:endParaRPr lang="en-GB" sz="2900">
              <a:latin typeface="Calibri" charset="0"/>
            </a:endParaRPr>
          </a:p>
          <a:p>
            <a:pPr lvl="2" eaLnBrk="1" hangingPunct="1">
              <a:spcBef>
                <a:spcPct val="0"/>
              </a:spcBef>
            </a:pPr>
            <a:endParaRPr lang="en-GB" sz="2900">
              <a:latin typeface="Calibri" charset="0"/>
            </a:endParaRPr>
          </a:p>
          <a:p>
            <a:pPr lvl="2" eaLnBrk="1" hangingPunct="1">
              <a:spcBef>
                <a:spcPct val="0"/>
              </a:spcBef>
            </a:pPr>
            <a:endParaRPr lang="en-GB" sz="2900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E52B1E3D-BC43-474E-98A0-F1996857CA3A}" type="slidenum">
              <a:rPr lang="en-US" sz="1200"/>
              <a:pPr eaLnBrk="1" hangingPunct="1"/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eaLnBrk="1" hangingPunct="1">
              <a:spcBef>
                <a:spcPct val="0"/>
              </a:spcBef>
            </a:pPr>
            <a:r>
              <a:rPr lang="en-GB" smtClean="0"/>
              <a:t>For descriptive analysis</a:t>
            </a:r>
          </a:p>
          <a:p>
            <a:pPr lvl="1" eaLnBrk="1" hangingPunct="1">
              <a:spcBef>
                <a:spcPct val="0"/>
              </a:spcBef>
            </a:pPr>
            <a:r>
              <a:rPr lang="en-GB" smtClean="0"/>
              <a:t>For further analysis as dependent or independent variable </a:t>
            </a:r>
          </a:p>
          <a:p>
            <a:pPr lvl="1" eaLnBrk="1" hangingPunct="1">
              <a:spcBef>
                <a:spcPct val="0"/>
              </a:spcBef>
            </a:pPr>
            <a:r>
              <a:rPr lang="en-GB" smtClean="0"/>
              <a:t>Not normative</a:t>
            </a:r>
            <a:endParaRPr lang="en-US" sz="2900" smtClean="0">
              <a:ea typeface="Calibri" pitchFamily="34" charset="0"/>
              <a:cs typeface="Calibri" pitchFamily="34" charset="0"/>
            </a:endParaRPr>
          </a:p>
          <a:p>
            <a:pPr lvl="1" eaLnBrk="1" hangingPunct="1">
              <a:spcBef>
                <a:spcPct val="0"/>
              </a:spcBef>
            </a:pPr>
            <a:endParaRPr lang="en-GB" sz="2900" smtClean="0"/>
          </a:p>
          <a:p>
            <a:pPr lvl="2" eaLnBrk="1" hangingPunct="1">
              <a:spcBef>
                <a:spcPct val="0"/>
              </a:spcBef>
            </a:pPr>
            <a:endParaRPr lang="en-GB" sz="2900" smtClean="0"/>
          </a:p>
          <a:p>
            <a:pPr lvl="2" eaLnBrk="1" hangingPunct="1">
              <a:spcBef>
                <a:spcPct val="0"/>
              </a:spcBef>
            </a:pPr>
            <a:endParaRPr lang="en-GB" sz="2900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900135-1E6C-4C52-A045-AFE3FF415C4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Europe</a:t>
            </a:r>
            <a:r>
              <a:rPr lang="en-US" baseline="0" dirty="0" smtClean="0"/>
              <a:t> = EU-27 + Croatia, Iceland, Macedonia, Moldova, Montenegro, Norway, Serbia, Switzerland, and Turkey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C152-653F-1143-9DCA-60D01C78EF3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058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Scores based on what is legislated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as of 2011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C152-653F-1143-9DCA-60D01C78EF3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890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C152-653F-1143-9DCA-60D01C78EF3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852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eaLnBrk="1" hangingPunct="1">
              <a:spcBef>
                <a:spcPct val="0"/>
              </a:spcBef>
            </a:pPr>
            <a:r>
              <a:rPr lang="en-GB" smtClean="0"/>
              <a:t>For descriptive analysis</a:t>
            </a:r>
          </a:p>
          <a:p>
            <a:pPr lvl="1" eaLnBrk="1" hangingPunct="1">
              <a:spcBef>
                <a:spcPct val="0"/>
              </a:spcBef>
            </a:pPr>
            <a:r>
              <a:rPr lang="en-GB" smtClean="0"/>
              <a:t>For further analysis as dependent or independent variable </a:t>
            </a:r>
          </a:p>
          <a:p>
            <a:pPr lvl="1" eaLnBrk="1" hangingPunct="1">
              <a:spcBef>
                <a:spcPct val="0"/>
              </a:spcBef>
            </a:pPr>
            <a:r>
              <a:rPr lang="en-GB" smtClean="0"/>
              <a:t>Not normative</a:t>
            </a:r>
            <a:endParaRPr lang="en-US" sz="2900" smtClean="0">
              <a:ea typeface="Calibri" pitchFamily="34" charset="0"/>
              <a:cs typeface="Calibri" pitchFamily="34" charset="0"/>
            </a:endParaRPr>
          </a:p>
          <a:p>
            <a:pPr lvl="1" eaLnBrk="1" hangingPunct="1">
              <a:spcBef>
                <a:spcPct val="0"/>
              </a:spcBef>
            </a:pPr>
            <a:endParaRPr lang="en-GB" sz="2900" smtClean="0"/>
          </a:p>
          <a:p>
            <a:pPr lvl="2" eaLnBrk="1" hangingPunct="1">
              <a:spcBef>
                <a:spcPct val="0"/>
              </a:spcBef>
            </a:pPr>
            <a:endParaRPr lang="en-GB" sz="2900" smtClean="0"/>
          </a:p>
          <a:p>
            <a:pPr lvl="2" eaLnBrk="1" hangingPunct="1">
              <a:spcBef>
                <a:spcPct val="0"/>
              </a:spcBef>
            </a:pPr>
            <a:endParaRPr lang="en-GB" sz="2900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900135-1E6C-4C52-A045-AFE3FF415C4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D6FDD-DDED-9348-BD59-16FF9CC5891A}" type="datetimeFigureOut">
              <a:rPr lang="en-US" smtClean="0"/>
              <a:t>22/02/13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FE14B-FA45-2F42-A013-33CE19A494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31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D6FDD-DDED-9348-BD59-16FF9CC5891A}" type="datetimeFigureOut">
              <a:rPr lang="en-US" smtClean="0"/>
              <a:t>22/02/13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FE14B-FA45-2F42-A013-33CE19A494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841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D6FDD-DDED-9348-BD59-16FF9CC5891A}" type="datetimeFigureOut">
              <a:rPr lang="en-US" smtClean="0"/>
              <a:t>22/02/13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FE14B-FA45-2F42-A013-33CE19A494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566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D6FDD-DDED-9348-BD59-16FF9CC5891A}" type="datetimeFigureOut">
              <a:rPr lang="en-US" smtClean="0"/>
              <a:t>22/02/13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FE14B-FA45-2F42-A013-33CE19A494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325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D6FDD-DDED-9348-BD59-16FF9CC5891A}" type="datetimeFigureOut">
              <a:rPr lang="en-US" smtClean="0"/>
              <a:t>22/02/13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FE14B-FA45-2F42-A013-33CE19A494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401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D6FDD-DDED-9348-BD59-16FF9CC5891A}" type="datetimeFigureOut">
              <a:rPr lang="en-US" smtClean="0"/>
              <a:t>22/02/13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FE14B-FA45-2F42-A013-33CE19A494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938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D6FDD-DDED-9348-BD59-16FF9CC5891A}" type="datetimeFigureOut">
              <a:rPr lang="en-US" smtClean="0"/>
              <a:t>22/02/13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FE14B-FA45-2F42-A013-33CE19A494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616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D6FDD-DDED-9348-BD59-16FF9CC5891A}" type="datetimeFigureOut">
              <a:rPr lang="en-US" smtClean="0"/>
              <a:t>22/02/13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FE14B-FA45-2F42-A013-33CE19A494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048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D6FDD-DDED-9348-BD59-16FF9CC5891A}" type="datetimeFigureOut">
              <a:rPr lang="en-US" smtClean="0"/>
              <a:t>22/02/13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FE14B-FA45-2F42-A013-33CE19A494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114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D6FDD-DDED-9348-BD59-16FF9CC5891A}" type="datetimeFigureOut">
              <a:rPr lang="en-US" smtClean="0"/>
              <a:t>22/02/13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FE14B-FA45-2F42-A013-33CE19A494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30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D6FDD-DDED-9348-BD59-16FF9CC5891A}" type="datetimeFigureOut">
              <a:rPr lang="en-US" smtClean="0"/>
              <a:t>22/02/13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FE14B-FA45-2F42-A013-33CE19A494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41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D6FDD-DDED-9348-BD59-16FF9CC5891A}" type="datetimeFigureOut">
              <a:rPr lang="en-US" smtClean="0"/>
              <a:t>22/02/13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FE14B-FA45-2F42-A013-33CE19A494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414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png"/><Relationship Id="rId8" Type="http://schemas.openxmlformats.org/officeDocument/2006/relationships/image" Target="../media/image6.jpeg"/><Relationship Id="rId9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296416" y="1526431"/>
            <a:ext cx="8668072" cy="2982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4000" b="1" dirty="0" smtClean="0">
              <a:latin typeface="+mj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4000" b="1" dirty="0" smtClean="0">
              <a:latin typeface="+mj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 smtClean="0">
                <a:latin typeface="+mj-lt"/>
                <a:ea typeface="+mn-ea"/>
              </a:rPr>
              <a:t>Legal obstacles and opportunities </a:t>
            </a:r>
            <a:br>
              <a:rPr lang="en-GB" sz="4000" b="1" dirty="0" smtClean="0">
                <a:latin typeface="+mj-lt"/>
                <a:ea typeface="+mn-ea"/>
              </a:rPr>
            </a:br>
            <a:r>
              <a:rPr lang="en-GB" sz="4000" b="1" dirty="0" smtClean="0">
                <a:latin typeface="+mj-lt"/>
                <a:ea typeface="+mn-ea"/>
              </a:rPr>
              <a:t>for access to citizenship</a:t>
            </a:r>
            <a:br>
              <a:rPr lang="en-GB" sz="4000" b="1" dirty="0" smtClean="0">
                <a:latin typeface="+mj-lt"/>
                <a:ea typeface="+mn-ea"/>
              </a:rPr>
            </a:br>
            <a:r>
              <a:rPr lang="en-GB" sz="3000" dirty="0" smtClean="0">
                <a:latin typeface="+mj-lt"/>
                <a:ea typeface="+mn-ea"/>
              </a:rPr>
              <a:t>Rainer Bauböck (EUI) and Kristen Jeffers (UCD)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3200" dirty="0" smtClean="0">
              <a:solidFill>
                <a:schemeClr val="bg1">
                  <a:lumMod val="65000"/>
                </a:schemeClr>
              </a:solidFill>
              <a:latin typeface="+mj-lt"/>
              <a:ea typeface="+mn-ea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620688"/>
            <a:ext cx="1512168" cy="1051943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7236296" y="692696"/>
            <a:ext cx="17281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/>
              <a:t> </a:t>
            </a:r>
            <a:r>
              <a:rPr lang="en-GB" sz="1200" i="1" dirty="0" smtClean="0"/>
              <a:t>Co</a:t>
            </a:r>
            <a:r>
              <a:rPr lang="en-GB" sz="1200" i="1" dirty="0"/>
              <a:t>-financed by the </a:t>
            </a:r>
            <a:endParaRPr lang="en-GB" sz="1200" i="1" dirty="0" smtClean="0"/>
          </a:p>
          <a:p>
            <a:r>
              <a:rPr lang="en-GB" sz="1200" i="1" dirty="0" smtClean="0"/>
              <a:t>European </a:t>
            </a:r>
            <a:r>
              <a:rPr lang="en-GB" sz="1200" i="1" dirty="0"/>
              <a:t>Fund for the Integration of Third-Country Nationals</a:t>
            </a:r>
            <a:endParaRPr lang="en-US" sz="1200" i="1" dirty="0"/>
          </a:p>
          <a:p>
            <a:endParaRPr lang="en-US" sz="1200" dirty="0"/>
          </a:p>
        </p:txBody>
      </p:sp>
      <p:sp>
        <p:nvSpPr>
          <p:cNvPr id="24" name="CuadroTexto 23"/>
          <p:cNvSpPr txBox="1"/>
          <p:nvPr/>
        </p:nvSpPr>
        <p:spPr>
          <a:xfrm>
            <a:off x="4898571" y="551542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5366" name="Picture 6" descr="UCD Brandmark - colour lar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229200"/>
            <a:ext cx="936104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CuadroTexto 24"/>
          <p:cNvSpPr txBox="1"/>
          <p:nvPr/>
        </p:nvSpPr>
        <p:spPr>
          <a:xfrm>
            <a:off x="3084286" y="578757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5367" name="Picture 7" descr="UM logo 150 DPI 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445224"/>
            <a:ext cx="2592288" cy="89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CuadroTexto 25"/>
          <p:cNvSpPr txBox="1"/>
          <p:nvPr/>
        </p:nvSpPr>
        <p:spPr>
          <a:xfrm>
            <a:off x="7166429" y="580571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5368" name="Picture 8" descr="UoE 2C PMS coated-1 (2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229200"/>
            <a:ext cx="1224136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Imagen 32" descr="EUDO log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60648"/>
            <a:ext cx="1586705" cy="1872208"/>
          </a:xfrm>
          <a:prstGeom prst="rect">
            <a:avLst/>
          </a:prstGeom>
        </p:spPr>
      </p:pic>
      <p:pic>
        <p:nvPicPr>
          <p:cNvPr id="15369" name="Picture 9" descr="MPG_nam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48" y="5373216"/>
            <a:ext cx="1530774" cy="104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2122714" y="132442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CuadroTexto 2"/>
          <p:cNvSpPr txBox="1"/>
          <p:nvPr/>
        </p:nvSpPr>
        <p:spPr>
          <a:xfrm>
            <a:off x="1288143" y="107042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1520" y="692696"/>
            <a:ext cx="2952328" cy="94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840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6062"/>
            <a:ext cx="8229600" cy="1143000"/>
          </a:xfrm>
        </p:spPr>
        <p:txBody>
          <a:bodyPr/>
          <a:lstStyle/>
          <a:p>
            <a:r>
              <a:rPr lang="en-US" dirty="0" smtClean="0"/>
              <a:t>Renunciation</a:t>
            </a:r>
            <a:endParaRPr lang="en-US" dirty="0"/>
          </a:p>
        </p:txBody>
      </p:sp>
      <p:pic>
        <p:nvPicPr>
          <p:cNvPr id="3" name="Picture 2" descr="LR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0100"/>
            <a:ext cx="9144000" cy="615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50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9562"/>
            <a:ext cx="8229600" cy="1143000"/>
          </a:xfrm>
        </p:spPr>
        <p:txBody>
          <a:bodyPr/>
          <a:lstStyle/>
          <a:p>
            <a:r>
              <a:rPr lang="en-US" dirty="0" smtClean="0"/>
              <a:t>Involuntary Loss</a:t>
            </a:r>
            <a:endParaRPr lang="en-US" dirty="0"/>
          </a:p>
        </p:txBody>
      </p:sp>
      <p:pic>
        <p:nvPicPr>
          <p:cNvPr id="3" name="Picture 2" descr="LWI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727"/>
            <a:ext cx="9144000" cy="616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091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1212"/>
          </a:xfrm>
        </p:spPr>
        <p:txBody>
          <a:bodyPr/>
          <a:lstStyle/>
          <a:p>
            <a:pPr algn="l"/>
            <a:r>
              <a:rPr lang="en-GB" dirty="0" smtClean="0"/>
              <a:t>Citizenship </a:t>
            </a:r>
            <a:r>
              <a:rPr lang="en-GB" dirty="0"/>
              <a:t>L</a:t>
            </a:r>
            <a:r>
              <a:rPr lang="en-GB" dirty="0" smtClean="0"/>
              <a:t>aw Configurations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6024"/>
            <a:ext cx="7029450" cy="564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EUCITAC-logo-ver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0"/>
            <a:ext cx="1362075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3907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Conclusions</a:t>
            </a:r>
            <a:br>
              <a:rPr lang="en-GB" dirty="0" smtClean="0"/>
            </a:br>
            <a:endParaRPr lang="en-GB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484313"/>
            <a:ext cx="8569325" cy="5113338"/>
          </a:xfrm>
        </p:spPr>
        <p:txBody>
          <a:bodyPr rtlCol="0">
            <a:normAutofit fontScale="85000" lnSpcReduction="20000"/>
          </a:bodyPr>
          <a:lstStyle/>
          <a:p>
            <a:pPr lvl="0"/>
            <a:r>
              <a:rPr lang="en-GB" dirty="0" smtClean="0"/>
              <a:t>Strong variation in inclusiveness of citizenship laws</a:t>
            </a:r>
          </a:p>
          <a:p>
            <a:pPr lvl="1"/>
            <a:r>
              <a:rPr lang="en-GB" dirty="0" smtClean="0"/>
              <a:t>especially with regard to </a:t>
            </a:r>
            <a:r>
              <a:rPr lang="en-GB" dirty="0" err="1" smtClean="0"/>
              <a:t>ius</a:t>
            </a:r>
            <a:r>
              <a:rPr lang="en-GB" dirty="0" smtClean="0"/>
              <a:t> soli for 2</a:t>
            </a:r>
            <a:r>
              <a:rPr lang="en-GB" baseline="30000" dirty="0" smtClean="0"/>
              <a:t>nd</a:t>
            </a:r>
            <a:r>
              <a:rPr lang="en-GB" dirty="0" smtClean="0"/>
              <a:t> and 3</a:t>
            </a:r>
            <a:r>
              <a:rPr lang="en-GB" baseline="30000" dirty="0" smtClean="0"/>
              <a:t>rd</a:t>
            </a:r>
            <a:r>
              <a:rPr lang="en-GB" dirty="0" smtClean="0"/>
              <a:t> generations</a:t>
            </a:r>
          </a:p>
          <a:p>
            <a:pPr lvl="1"/>
            <a:r>
              <a:rPr lang="en-GB" dirty="0" smtClean="0"/>
              <a:t>and conditions for ordinary naturalisation</a:t>
            </a:r>
          </a:p>
          <a:p>
            <a:pPr lvl="1"/>
            <a:r>
              <a:rPr lang="en-GB" dirty="0" smtClean="0"/>
              <a:t>stronger inclusion of citizens abroad through </a:t>
            </a:r>
            <a:r>
              <a:rPr lang="en-GB" dirty="0" err="1" smtClean="0"/>
              <a:t>ius</a:t>
            </a:r>
            <a:r>
              <a:rPr lang="en-GB" dirty="0" smtClean="0"/>
              <a:t> </a:t>
            </a:r>
            <a:r>
              <a:rPr lang="en-GB" dirty="0" err="1" smtClean="0"/>
              <a:t>sanguinis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and restrictions on withdrawal</a:t>
            </a:r>
          </a:p>
          <a:p>
            <a:r>
              <a:rPr lang="en-GB" dirty="0" smtClean="0"/>
              <a:t>No EU legislative </a:t>
            </a:r>
            <a:r>
              <a:rPr lang="en-GB" b="1" dirty="0" smtClean="0"/>
              <a:t>competence</a:t>
            </a:r>
            <a:r>
              <a:rPr lang="en-GB" dirty="0" smtClean="0"/>
              <a:t> but three EU </a:t>
            </a:r>
            <a:r>
              <a:rPr lang="en-GB" b="1" dirty="0" smtClean="0"/>
              <a:t>concerns</a:t>
            </a:r>
          </a:p>
          <a:p>
            <a:pPr lvl="1"/>
            <a:r>
              <a:rPr lang="en-GB" b="1" dirty="0" smtClean="0"/>
              <a:t>withdrawal</a:t>
            </a:r>
            <a:r>
              <a:rPr lang="en-GB" dirty="0" smtClean="0"/>
              <a:t> </a:t>
            </a:r>
            <a:r>
              <a:rPr lang="en-GB" dirty="0"/>
              <a:t>of citizenship if it implies also loss of EU citizenship (CJEU </a:t>
            </a:r>
            <a:r>
              <a:rPr lang="en-GB" dirty="0" err="1"/>
              <a:t>Rottmann</a:t>
            </a:r>
            <a:r>
              <a:rPr lang="en-GB" dirty="0"/>
              <a:t> case). See e.g. German </a:t>
            </a:r>
            <a:r>
              <a:rPr lang="en-GB" dirty="0" err="1"/>
              <a:t>Optionspflicht</a:t>
            </a:r>
            <a:endParaRPr lang="en-GB" dirty="0"/>
          </a:p>
          <a:p>
            <a:pPr lvl="1"/>
            <a:r>
              <a:rPr lang="en-GB" dirty="0"/>
              <a:t>preventing massive creation of </a:t>
            </a:r>
            <a:r>
              <a:rPr lang="en-GB" b="1" dirty="0"/>
              <a:t>extraterritorial EU citizens </a:t>
            </a:r>
            <a:r>
              <a:rPr lang="en-GB" dirty="0"/>
              <a:t>through unconditional </a:t>
            </a:r>
            <a:r>
              <a:rPr lang="en-GB" dirty="0" err="1"/>
              <a:t>ius</a:t>
            </a:r>
            <a:r>
              <a:rPr lang="en-GB" dirty="0"/>
              <a:t> </a:t>
            </a:r>
            <a:r>
              <a:rPr lang="en-GB" dirty="0" err="1"/>
              <a:t>sanguinis</a:t>
            </a:r>
            <a:r>
              <a:rPr lang="en-GB" dirty="0"/>
              <a:t> and ancestry-based naturalisation</a:t>
            </a:r>
          </a:p>
          <a:p>
            <a:pPr lvl="1"/>
            <a:r>
              <a:rPr lang="en-GB" b="1" dirty="0" smtClean="0"/>
              <a:t>promoting access </a:t>
            </a:r>
            <a:r>
              <a:rPr lang="en-GB" dirty="0" smtClean="0"/>
              <a:t>for EU citizens and third country nationals residing in the EU through </a:t>
            </a:r>
            <a:r>
              <a:rPr lang="en-GB" dirty="0" err="1" smtClean="0"/>
              <a:t>ius</a:t>
            </a:r>
            <a:r>
              <a:rPr lang="en-GB" dirty="0" smtClean="0"/>
              <a:t> soli, naturalisation and toleration of dual citizenship</a:t>
            </a:r>
          </a:p>
          <a:p>
            <a:pPr lvl="0"/>
            <a:endParaRPr lang="en-GB" sz="2800" dirty="0" smtClean="0"/>
          </a:p>
          <a:p>
            <a:pPr marL="457200" lvl="1" indent="0">
              <a:buNone/>
            </a:pPr>
            <a:endParaRPr lang="en-GB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 smtClean="0"/>
          </a:p>
        </p:txBody>
      </p:sp>
      <p:pic>
        <p:nvPicPr>
          <p:cNvPr id="4100" name="Picture 3" descr="EUCITAC-logo-ver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0"/>
            <a:ext cx="1362075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8984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Citizenship Law Indicators</a:t>
            </a:r>
            <a:br>
              <a:rPr lang="en-GB" dirty="0" smtClean="0"/>
            </a:br>
            <a:r>
              <a:rPr lang="en-GB" dirty="0" smtClean="0"/>
              <a:t>Opportunities and Obstacles</a:t>
            </a:r>
            <a:br>
              <a:rPr lang="en-GB" dirty="0" smtClean="0"/>
            </a:br>
            <a:endParaRPr lang="en-GB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628775"/>
            <a:ext cx="8569325" cy="4968875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600" dirty="0">
                <a:cs typeface="Calibri"/>
              </a:rPr>
              <a:t>57 </a:t>
            </a:r>
            <a:r>
              <a:rPr lang="en-US" sz="2600" dirty="0" smtClean="0">
                <a:cs typeface="Calibri"/>
              </a:rPr>
              <a:t>indicators </a:t>
            </a:r>
            <a:r>
              <a:rPr lang="en-US" sz="2600" dirty="0">
                <a:cs typeface="Calibri"/>
              </a:rPr>
              <a:t>compare specific aspects of citizenship regimes across countries and time</a:t>
            </a:r>
          </a:p>
          <a:p>
            <a:pPr lvl="1">
              <a:defRPr/>
            </a:pPr>
            <a:r>
              <a:rPr lang="en-GB" sz="2600" dirty="0" smtClean="0">
                <a:cs typeface="Calibri"/>
              </a:rPr>
              <a:t>45 basic </a:t>
            </a:r>
            <a:r>
              <a:rPr lang="en-GB" sz="2600" dirty="0">
                <a:cs typeface="Calibri"/>
              </a:rPr>
              <a:t>indicators (e.g. </a:t>
            </a:r>
            <a:r>
              <a:rPr lang="en-GB" sz="2600" dirty="0" smtClean="0">
                <a:cs typeface="Calibri"/>
              </a:rPr>
              <a:t>extension of naturalisation to child)</a:t>
            </a:r>
            <a:endParaRPr lang="en-GB" sz="2600" dirty="0">
              <a:cs typeface="Calibri"/>
            </a:endParaRP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GB" sz="2600" dirty="0" smtClean="0">
                <a:cs typeface="Calibri"/>
              </a:rPr>
              <a:t>6 intermediate indicators </a:t>
            </a:r>
            <a:r>
              <a:rPr lang="en-GB" sz="2600" dirty="0">
                <a:cs typeface="Calibri"/>
              </a:rPr>
              <a:t>(e.g. </a:t>
            </a:r>
            <a:r>
              <a:rPr lang="en-GB" sz="2600" dirty="0" smtClean="0">
                <a:cs typeface="Calibri"/>
              </a:rPr>
              <a:t>all family-based naturalisation)</a:t>
            </a:r>
            <a:endParaRPr lang="en-GB" sz="2600" dirty="0">
              <a:cs typeface="Calibri"/>
            </a:endParaRP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GB" sz="2600" dirty="0" smtClean="0">
                <a:cs typeface="Calibri"/>
              </a:rPr>
              <a:t>6 </a:t>
            </a:r>
            <a:r>
              <a:rPr lang="en-GB" sz="2600" dirty="0">
                <a:cs typeface="Calibri"/>
              </a:rPr>
              <a:t>combined indicators: </a:t>
            </a:r>
            <a:r>
              <a:rPr lang="en-GB" sz="2600" dirty="0" err="1">
                <a:cs typeface="Calibri"/>
              </a:rPr>
              <a:t>ius</a:t>
            </a:r>
            <a:r>
              <a:rPr lang="en-GB" sz="2600" dirty="0">
                <a:cs typeface="Calibri"/>
              </a:rPr>
              <a:t> </a:t>
            </a:r>
            <a:r>
              <a:rPr lang="en-GB" sz="2600" dirty="0" err="1">
                <a:cs typeface="Calibri"/>
              </a:rPr>
              <a:t>sanguinis</a:t>
            </a:r>
            <a:r>
              <a:rPr lang="en-GB" sz="2600" dirty="0">
                <a:cs typeface="Calibri"/>
              </a:rPr>
              <a:t>, </a:t>
            </a:r>
            <a:r>
              <a:rPr lang="en-GB" sz="2600" dirty="0" err="1">
                <a:cs typeface="Calibri"/>
              </a:rPr>
              <a:t>ius</a:t>
            </a:r>
            <a:r>
              <a:rPr lang="en-GB" sz="2600" dirty="0">
                <a:cs typeface="Calibri"/>
              </a:rPr>
              <a:t> soli, ordinary naturalisation, special naturalisation, renunciation, </a:t>
            </a:r>
            <a:r>
              <a:rPr lang="en-GB" sz="2600" dirty="0" smtClean="0">
                <a:cs typeface="Calibri"/>
              </a:rPr>
              <a:t>withdrawal</a:t>
            </a:r>
            <a:endParaRPr lang="en-US" sz="2600" dirty="0">
              <a:cs typeface="Calibri"/>
            </a:endParaRPr>
          </a:p>
          <a:p>
            <a:pPr lvl="0"/>
            <a:r>
              <a:rPr lang="en-GB" sz="2800" dirty="0"/>
              <a:t>Indicators measure the degree of inclusion or individual choice for </a:t>
            </a:r>
            <a:r>
              <a:rPr lang="en-GB" sz="2800" dirty="0" smtClean="0"/>
              <a:t>target </a:t>
            </a:r>
            <a:r>
              <a:rPr lang="en-GB" sz="2800" dirty="0"/>
              <a:t>groups of provisions in citizenship </a:t>
            </a:r>
            <a:r>
              <a:rPr lang="en-GB" sz="2800" dirty="0" smtClean="0"/>
              <a:t>laws: legal </a:t>
            </a:r>
            <a:r>
              <a:rPr lang="en-GB" sz="2800" dirty="0"/>
              <a:t>opportunities/obstacles to acquire or retain </a:t>
            </a:r>
            <a:r>
              <a:rPr lang="en-GB" sz="2800" dirty="0" smtClean="0"/>
              <a:t>citizenship</a:t>
            </a:r>
          </a:p>
          <a:p>
            <a:pPr lvl="0"/>
            <a:r>
              <a:rPr lang="en-GB" sz="2800" dirty="0" smtClean="0"/>
              <a:t>Indicator </a:t>
            </a:r>
            <a:r>
              <a:rPr lang="en-GB" sz="2800" dirty="0"/>
              <a:t>scores range from 0 to </a:t>
            </a:r>
            <a:r>
              <a:rPr lang="en-GB" sz="2800" dirty="0" smtClean="0"/>
              <a:t>1 and</a:t>
            </a:r>
            <a:br>
              <a:rPr lang="en-GB" sz="2800" dirty="0" smtClean="0"/>
            </a:br>
            <a:r>
              <a:rPr lang="en-GB" sz="2400" dirty="0" smtClean="0"/>
              <a:t>   0 = least inclusion or freedom of choice for the target group</a:t>
            </a:r>
          </a:p>
          <a:p>
            <a:pPr marL="457200" lvl="1" indent="0">
              <a:buNone/>
            </a:pPr>
            <a:r>
              <a:rPr lang="en-GB" sz="2400" dirty="0" smtClean="0"/>
              <a:t> 1 = widest inclusion of freedom of choice for the target group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 smtClean="0"/>
          </a:p>
        </p:txBody>
      </p:sp>
      <p:pic>
        <p:nvPicPr>
          <p:cNvPr id="4100" name="Picture 3" descr="EUCITAC-logo-ver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0"/>
            <a:ext cx="1362075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9004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 of Findings</a:t>
            </a:r>
          </a:p>
        </p:txBody>
      </p:sp>
      <p:pic>
        <p:nvPicPr>
          <p:cNvPr id="3076" name="Picture 3" descr="EUCITAC-logo-ver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0"/>
            <a:ext cx="1362075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0892599"/>
              </p:ext>
            </p:extLst>
          </p:nvPr>
        </p:nvGraphicFramePr>
        <p:xfrm>
          <a:off x="-1" y="1254654"/>
          <a:ext cx="9029773" cy="5603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08411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Ordinary Naturalisation</a:t>
            </a:r>
          </a:p>
        </p:txBody>
      </p:sp>
      <p:pic>
        <p:nvPicPr>
          <p:cNvPr id="3076" name="Picture 3" descr="EUCITAC-logo-ver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0"/>
            <a:ext cx="1362075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1497275"/>
              </p:ext>
            </p:extLst>
          </p:nvPr>
        </p:nvGraphicFramePr>
        <p:xfrm>
          <a:off x="0" y="1270000"/>
          <a:ext cx="91440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6446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31963" y="341313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GB" sz="3600" dirty="0" smtClean="0"/>
              <a:t> Special Naturalisation (selected modes)</a:t>
            </a:r>
          </a:p>
        </p:txBody>
      </p:sp>
      <p:pic>
        <p:nvPicPr>
          <p:cNvPr id="3076" name="Picture 3" descr="EUCITAC-logo-ver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0"/>
            <a:ext cx="1362075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9538739"/>
              </p:ext>
            </p:extLst>
          </p:nvPr>
        </p:nvGraphicFramePr>
        <p:xfrm>
          <a:off x="139700" y="1282700"/>
          <a:ext cx="8902700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11895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7433" y="-165100"/>
            <a:ext cx="6202267" cy="1143000"/>
          </a:xfrm>
        </p:spPr>
        <p:txBody>
          <a:bodyPr/>
          <a:lstStyle/>
          <a:p>
            <a:r>
              <a:rPr lang="en-US" dirty="0" err="1" smtClean="0"/>
              <a:t>Ius</a:t>
            </a:r>
            <a:r>
              <a:rPr lang="en-US" dirty="0" smtClean="0"/>
              <a:t> </a:t>
            </a:r>
            <a:r>
              <a:rPr lang="en-US" dirty="0" err="1" smtClean="0"/>
              <a:t>Sanguinis</a:t>
            </a:r>
            <a:endParaRPr lang="en-US" dirty="0"/>
          </a:p>
        </p:txBody>
      </p:sp>
      <p:pic>
        <p:nvPicPr>
          <p:cNvPr id="3" name="Picture 2" descr="Ius Sanguini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1" y="860167"/>
            <a:ext cx="8940799" cy="599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140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9062"/>
            <a:ext cx="8229600" cy="1143000"/>
          </a:xfrm>
        </p:spPr>
        <p:txBody>
          <a:bodyPr/>
          <a:lstStyle/>
          <a:p>
            <a:r>
              <a:rPr lang="en-US" dirty="0" err="1" smtClean="0"/>
              <a:t>Ius</a:t>
            </a:r>
            <a:r>
              <a:rPr lang="en-US" dirty="0" smtClean="0"/>
              <a:t> Soli</a:t>
            </a:r>
            <a:endParaRPr lang="en-US" dirty="0"/>
          </a:p>
        </p:txBody>
      </p:sp>
      <p:pic>
        <p:nvPicPr>
          <p:cNvPr id="4" name="Picture 3" descr="Ius Sol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9685"/>
            <a:ext cx="9144000" cy="618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265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44462"/>
            <a:ext cx="8229600" cy="1143000"/>
          </a:xfrm>
        </p:spPr>
        <p:txBody>
          <a:bodyPr/>
          <a:lstStyle/>
          <a:p>
            <a:r>
              <a:rPr lang="en-US" dirty="0" smtClean="0"/>
              <a:t>Ordinary Naturalisation</a:t>
            </a:r>
            <a:endParaRPr lang="en-US" dirty="0"/>
          </a:p>
        </p:txBody>
      </p:sp>
      <p:pic>
        <p:nvPicPr>
          <p:cNvPr id="3" name="Picture 2" descr="ANATOR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8257"/>
            <a:ext cx="9144000" cy="614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345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Special Naturalisation</a:t>
            </a:r>
            <a:endParaRPr lang="en-US" dirty="0"/>
          </a:p>
        </p:txBody>
      </p:sp>
      <p:pic>
        <p:nvPicPr>
          <p:cNvPr id="3" name="Picture 2" descr="ANATSPE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9395"/>
            <a:ext cx="9144000" cy="612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6350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233</Words>
  <Application>Microsoft Macintosh PowerPoint</Application>
  <PresentationFormat>Presentación en pantalla (4:3)</PresentationFormat>
  <Paragraphs>54</Paragraphs>
  <Slides>13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Office Theme</vt:lpstr>
      <vt:lpstr>Presentación de PowerPoint</vt:lpstr>
      <vt:lpstr> Citizenship Law Indicators Opportunities and Obstacles </vt:lpstr>
      <vt:lpstr>Summary of Findings</vt:lpstr>
      <vt:lpstr>Ordinary Naturalisation</vt:lpstr>
      <vt:lpstr> Special Naturalisation (selected modes)</vt:lpstr>
      <vt:lpstr>Ius Sanguinis</vt:lpstr>
      <vt:lpstr>Ius Soli</vt:lpstr>
      <vt:lpstr>Ordinary Naturalisation</vt:lpstr>
      <vt:lpstr>Special Naturalisation</vt:lpstr>
      <vt:lpstr>Renunciation</vt:lpstr>
      <vt:lpstr>Involuntary Loss</vt:lpstr>
      <vt:lpstr>Citizenship Law Configurations</vt:lpstr>
      <vt:lpstr> Conclusions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Citizenship Law Indicators (CITLAW)</dc:title>
  <dc:creator>Kristen Jeffers</dc:creator>
  <cp:lastModifiedBy>Oriane Calligaro</cp:lastModifiedBy>
  <cp:revision>24</cp:revision>
  <dcterms:created xsi:type="dcterms:W3CDTF">2013-02-08T08:45:12Z</dcterms:created>
  <dcterms:modified xsi:type="dcterms:W3CDTF">2013-02-22T16:14:22Z</dcterms:modified>
</cp:coreProperties>
</file>