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1" r:id="rId2"/>
    <p:sldId id="271" r:id="rId3"/>
    <p:sldId id="300" r:id="rId4"/>
    <p:sldId id="267" r:id="rId5"/>
    <p:sldId id="294" r:id="rId6"/>
    <p:sldId id="269" r:id="rId7"/>
    <p:sldId id="295" r:id="rId8"/>
    <p:sldId id="291" r:id="rId9"/>
    <p:sldId id="296" r:id="rId10"/>
    <p:sldId id="298" r:id="rId11"/>
    <p:sldId id="297" r:id="rId12"/>
    <p:sldId id="299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77266" autoAdjust="0"/>
  </p:normalViewPr>
  <p:slideViewPr>
    <p:cSldViewPr>
      <p:cViewPr varScale="1">
        <p:scale>
          <a:sx n="57" d="100"/>
          <a:sy n="57" d="100"/>
        </p:scale>
        <p:origin x="-20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B69C63-3653-4011-BEEC-A7424B95C010}" type="datetimeFigureOut">
              <a:rPr lang="nl-BE"/>
              <a:pPr>
                <a:defRPr/>
              </a:pPr>
              <a:t>25/02/13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F92F37-0CC3-41D6-A40F-9C6000182459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969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3A810B-AB77-4447-85A3-996CA60CD52C}" type="datetimeFigureOut">
              <a:rPr lang="en-US"/>
              <a:pPr>
                <a:defRPr/>
              </a:pPr>
              <a:t>25/02/13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609A00-96CF-44BB-B87F-781252E1B1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72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GB" sz="2900">
              <a:latin typeface="Calibri" charset="0"/>
            </a:endParaRPr>
          </a:p>
          <a:p>
            <a:pPr lvl="2" eaLnBrk="1" hangingPunct="1">
              <a:spcBef>
                <a:spcPct val="0"/>
              </a:spcBef>
            </a:pPr>
            <a:endParaRPr lang="en-GB" sz="2900">
              <a:latin typeface="Calibri" charset="0"/>
            </a:endParaRPr>
          </a:p>
          <a:p>
            <a:pPr lvl="2" eaLnBrk="1" hangingPunct="1">
              <a:spcBef>
                <a:spcPct val="0"/>
              </a:spcBef>
            </a:pPr>
            <a:endParaRPr lang="en-GB" sz="290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E52B1E3D-BC43-474E-98A0-F1996857CA3A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r>
              <a:rPr lang="en-US" smtClean="0"/>
              <a:t>independent variables for:</a:t>
            </a:r>
          </a:p>
          <a:p>
            <a:pPr lvl="2" eaLnBrk="1" hangingPunct="1">
              <a:spcBef>
                <a:spcPct val="0"/>
              </a:spcBef>
            </a:pPr>
            <a:r>
              <a:rPr lang="en-GB" sz="2900" smtClean="0"/>
              <a:t>explaining the impact of citizenship laws on citizenship acquisition</a:t>
            </a:r>
          </a:p>
          <a:p>
            <a:pPr lvl="2" eaLnBrk="1" hangingPunct="1">
              <a:spcBef>
                <a:spcPct val="0"/>
              </a:spcBef>
            </a:pPr>
            <a:r>
              <a:rPr lang="en-GB" sz="2900" smtClean="0"/>
              <a:t>explaining the impact of citizenship laws on post-acquisition outcomes (integration, participation, mobility)</a:t>
            </a:r>
          </a:p>
          <a:p>
            <a:pPr lvl="2" eaLnBrk="1" hangingPunct="1">
              <a:spcBef>
                <a:spcPct val="0"/>
              </a:spcBef>
            </a:pPr>
            <a:endParaRPr lang="en-GB" sz="2900" smtClean="0"/>
          </a:p>
          <a:p>
            <a:pPr lvl="1" eaLnBrk="1" hangingPunct="1">
              <a:spcBef>
                <a:spcPct val="0"/>
              </a:spcBef>
            </a:pPr>
            <a:r>
              <a:rPr lang="en-GB" sz="2900" smtClean="0"/>
              <a:t>dependent variables for </a:t>
            </a:r>
            <a:r>
              <a:rPr lang="en-US" sz="2900" smtClean="0">
                <a:ea typeface="Calibri" pitchFamily="34" charset="0"/>
                <a:cs typeface="Calibri" pitchFamily="34" charset="0"/>
              </a:rPr>
              <a:t>testing explanations of why citizenship regimes differ and have changed over time (e.g. colonial experience leads to more liberal access to nationality)</a:t>
            </a:r>
          </a:p>
          <a:p>
            <a:pPr lvl="1" eaLnBrk="1" hangingPunct="1">
              <a:spcBef>
                <a:spcPct val="0"/>
              </a:spcBef>
            </a:pPr>
            <a:endParaRPr lang="en-GB" sz="2900" smtClean="0"/>
          </a:p>
          <a:p>
            <a:pPr lvl="2" eaLnBrk="1" hangingPunct="1">
              <a:spcBef>
                <a:spcPct val="0"/>
              </a:spcBef>
            </a:pPr>
            <a:endParaRPr lang="en-GB" sz="2900" smtClean="0"/>
          </a:p>
          <a:p>
            <a:pPr lvl="2" eaLnBrk="1" hangingPunct="1">
              <a:spcBef>
                <a:spcPct val="0"/>
              </a:spcBef>
            </a:pPr>
            <a:endParaRPr lang="en-GB" sz="2900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84D94C-0752-45B5-B770-AD546ED81B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83F303-B6F7-46FC-81B3-F0375D3298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1200" b="1" dirty="0" smtClean="0"/>
              <a:t>Documentation: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12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1200" dirty="0" smtClean="0"/>
              <a:t>Easier N/NW EU, UK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12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1200" dirty="0" smtClean="0"/>
              <a:t>Demanding in Central &amp; South (-- PT, Baltics)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1200" dirty="0" smtClean="0"/>
              <a:t>Also in FR &amp; AT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12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1200" dirty="0" smtClean="0"/>
              <a:t>Uneven for recent reformers (LU, GR, IE)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09A00-96CF-44BB-B87F-781252E1B1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3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09A00-96CF-44BB-B87F-781252E1B1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23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1200" b="1" dirty="0" smtClean="0"/>
              <a:t>Wide discretion: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12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1200" dirty="0" smtClean="0"/>
              <a:t>Discretionary in South &amp; Central EU, AT, IE, UK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12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1200" dirty="0" smtClean="0"/>
              <a:t>More rights-based in N/NW EU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12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1200" dirty="0" smtClean="0"/>
              <a:t>Less discretionary in recent reformers 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09A00-96CF-44BB-B87F-781252E1B1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0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36EF-0D15-439A-9127-0CB6DB69E5CA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3B1A-8DCC-417A-B9F8-031B175970D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7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57EBB-8229-4822-824F-69EFA9EE2E6F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2BF9-2ACC-4BBA-B7A9-1D64B41A952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10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2F42-34A5-41F2-BB4D-72907A1F8E91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F883-A226-4E54-8AEC-367790429F9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7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B5923-C1D4-420D-AE1A-E86EA7D347D4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D521-AACD-48A0-9935-38AA50BF750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6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E192-FBBE-481C-8DD2-0C0A81B11EE4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3FD2-083D-4332-99E1-FDD6E09CEFF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6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8CCE-A5A5-448A-A57E-3C4C75D80F08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3B2AD-F1D4-4AA6-92E6-CBE0572AB1B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68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5F11F-3719-4C9A-AFA2-66128BA6C830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54D9-1DEB-4E12-8D96-834262F73B1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5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659B-F04A-41A9-8335-7224320F1C23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EFAD0-D0DF-411B-9292-47D06428EC0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7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83F2F-9DC8-4437-A054-A18744A8187E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007FF-DE67-4B9F-852F-C74A44DEDE4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6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CEAA-053B-4E54-969B-F11BEFDDE7BF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1CDB4-CF2D-4A62-95E3-80278F5611F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40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A61BC-E080-4D89-A2B1-CE244DDEE814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F8BE-8BAB-4CCF-AC9D-CC427996C1B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7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6E0F-CB31-4D89-A3FA-092E3F901D22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F537-5C54-4C46-93A5-498C0514FF5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39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32669F-4470-4E65-84F1-55549ABEE953}" type="datetimeFigureOut">
              <a:rPr lang="en-GB"/>
              <a:pPr>
                <a:defRPr/>
              </a:pPr>
              <a:t>25/02/13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1E808A-F41B-4CD2-9724-550A85662D6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png"/><Relationship Id="rId8" Type="http://schemas.openxmlformats.org/officeDocument/2006/relationships/image" Target="../media/image6.jpe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96416" y="1526431"/>
            <a:ext cx="8668072" cy="298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4000" b="1" dirty="0" smtClean="0">
              <a:latin typeface="+mj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4000" b="1" dirty="0" smtClean="0">
              <a:latin typeface="+mj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smtClean="0">
                <a:latin typeface="+mj-lt"/>
              </a:rPr>
              <a:t>Administrative opportunities 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smtClean="0">
                <a:latin typeface="+mj-lt"/>
              </a:rPr>
              <a:t>obstacles in naturalisation procedures</a:t>
            </a:r>
            <a:r>
              <a:rPr lang="en-GB" sz="4000" b="1" dirty="0" smtClean="0">
                <a:latin typeface="+mj-lt"/>
                <a:ea typeface="+mn-ea"/>
              </a:rPr>
              <a:t/>
            </a:r>
            <a:br>
              <a:rPr lang="en-GB" sz="4000" b="1" dirty="0" smtClean="0">
                <a:latin typeface="+mj-lt"/>
                <a:ea typeface="+mn-ea"/>
              </a:rPr>
            </a:br>
            <a:r>
              <a:rPr lang="en-GB" sz="3000" dirty="0" smtClean="0">
                <a:latin typeface="+mj-lt"/>
                <a:ea typeface="+mn-ea"/>
              </a:rPr>
              <a:t>Thomas Huddleston (MPG)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 smtClean="0">
              <a:solidFill>
                <a:schemeClr val="bg1">
                  <a:lumMod val="65000"/>
                </a:schemeClr>
              </a:solidFill>
              <a:latin typeface="+mj-lt"/>
              <a:ea typeface="+mn-ea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620688"/>
            <a:ext cx="1512168" cy="1051943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7236296" y="692696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 </a:t>
            </a:r>
            <a:r>
              <a:rPr lang="en-GB" sz="1200" i="1" dirty="0" smtClean="0"/>
              <a:t>Co</a:t>
            </a:r>
            <a:r>
              <a:rPr lang="en-GB" sz="1200" i="1" dirty="0"/>
              <a:t>-financed by the </a:t>
            </a:r>
            <a:endParaRPr lang="en-GB" sz="1200" i="1" dirty="0" smtClean="0"/>
          </a:p>
          <a:p>
            <a:r>
              <a:rPr lang="en-GB" sz="1200" i="1" dirty="0" smtClean="0"/>
              <a:t>European </a:t>
            </a:r>
            <a:r>
              <a:rPr lang="en-GB" sz="1200" i="1" dirty="0"/>
              <a:t>Fund for the Integration of Third-Country Nationals</a:t>
            </a:r>
            <a:endParaRPr lang="en-US" sz="1200" i="1" dirty="0"/>
          </a:p>
          <a:p>
            <a:endParaRPr lang="en-US" sz="12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4898571" y="5515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5366" name="Picture 6" descr="UCD Brandmark - colour 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229200"/>
            <a:ext cx="93610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uadroTexto 24"/>
          <p:cNvSpPr txBox="1"/>
          <p:nvPr/>
        </p:nvSpPr>
        <p:spPr>
          <a:xfrm>
            <a:off x="3084286" y="57875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367" name="Picture 7" descr="UM logo 150 DPI F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45224"/>
            <a:ext cx="2592288" cy="89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CuadroTexto 25"/>
          <p:cNvSpPr txBox="1"/>
          <p:nvPr/>
        </p:nvSpPr>
        <p:spPr>
          <a:xfrm>
            <a:off x="7166429" y="5805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368" name="Picture 8" descr="UoE 2C PMS coated-1 (2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229200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32" descr="EUDO 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60648"/>
            <a:ext cx="1586705" cy="1872208"/>
          </a:xfrm>
          <a:prstGeom prst="rect">
            <a:avLst/>
          </a:prstGeom>
        </p:spPr>
      </p:pic>
      <p:pic>
        <p:nvPicPr>
          <p:cNvPr id="15369" name="Picture 9" descr="MPG_nam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48" y="5373216"/>
            <a:ext cx="1530774" cy="10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122714" y="1324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1288143" y="1070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1520" y="692696"/>
            <a:ext cx="2952328" cy="94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08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Bureaucracy</a:t>
            </a:r>
            <a:endParaRPr lang="nl-NL" dirty="0" smtClean="0"/>
          </a:p>
        </p:txBody>
      </p:sp>
      <p:pic>
        <p:nvPicPr>
          <p:cNvPr id="13315" name="Picture 3" descr="EUCITAC-logo-ver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35" y="7101408"/>
            <a:ext cx="7545387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/>
          </p:cNvSpPr>
          <p:nvPr/>
        </p:nvSpPr>
        <p:spPr bwMode="auto">
          <a:xfrm>
            <a:off x="72009" y="1268760"/>
            <a:ext cx="9071991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GB" sz="2400" b="1" dirty="0"/>
              <a:t>Bureaucracy linked to documentation &amp; discretion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endParaRPr lang="nl-BE" sz="2400" b="1" dirty="0"/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nl-BE" sz="2400" b="1" dirty="0" smtClean="0"/>
              <a:t>Opportunities: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Same specialised unit receives, checks, and decides on application, esp. in EU-15 countries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Decision taken at national level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nl-BE" sz="2400" b="1" dirty="0" smtClean="0"/>
              <a:t>Obstacles: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Data and advice needed from several authorities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/>
              <a:t>Few procedural time limits and hardly any sanctions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Final decision often remains with minister/president; hardly any are independent (CA’s citizenship judges, BE Public Prosecutor’s Office)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96957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Review</a:t>
            </a:r>
            <a:endParaRPr lang="nl-NL" dirty="0" smtClean="0"/>
          </a:p>
        </p:txBody>
      </p:sp>
      <p:pic>
        <p:nvPicPr>
          <p:cNvPr id="13315" name="Picture 3" descr="EUCITAC-logo-ver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/>
          </p:cNvSpPr>
          <p:nvPr/>
        </p:nvSpPr>
        <p:spPr bwMode="auto">
          <a:xfrm>
            <a:off x="137939" y="1268760"/>
            <a:ext cx="8898557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nl-BE" sz="2400" b="1" dirty="0" smtClean="0"/>
              <a:t>Opportunities: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Right to reasoned decision &amp; appeal in most (recently BE, PL)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Appeal before courts on procedural &amp; substantive  aspects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nl-BE" sz="2400" b="1" dirty="0" smtClean="0"/>
              <a:t>Obstacles: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Short time limits (also long duration, little legal aid…)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Courts rarely can change the decision in merit (see FI, FR, LV, LU, ES)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Tests often missing either reasoned decision or right to appeal </a:t>
            </a:r>
            <a:r>
              <a:rPr lang="en-GB" sz="2400" i="1" dirty="0" smtClean="0"/>
              <a:t>(weakest in Central &amp; Southern Europe, FI, LU, NL, NO, PT, UK; strongest in FR, LV, ES, CH)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23801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Conclusions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79649"/>
            <a:ext cx="8820473" cy="537368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smtClean="0"/>
              <a:t>Major administrative opportunities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GB" sz="2000" dirty="0"/>
              <a:t>• </a:t>
            </a:r>
            <a:r>
              <a:rPr lang="en-GB" sz="2000" dirty="0" smtClean="0"/>
              <a:t>Basic </a:t>
            </a:r>
            <a:r>
              <a:rPr lang="en-GB" sz="2000" dirty="0"/>
              <a:t>promotional materials  • </a:t>
            </a:r>
            <a:r>
              <a:rPr lang="en-GB" sz="2000" dirty="0" smtClean="0"/>
              <a:t>Some limits on discretion </a:t>
            </a:r>
            <a:r>
              <a:rPr lang="en-GB" sz="2000" dirty="0"/>
              <a:t>• </a:t>
            </a:r>
            <a:r>
              <a:rPr lang="en-GB" sz="2000" dirty="0" smtClean="0"/>
              <a:t>Specialised authorities at national level </a:t>
            </a:r>
            <a:r>
              <a:rPr lang="en-GB" sz="2000" dirty="0"/>
              <a:t>• Right </a:t>
            </a:r>
            <a:r>
              <a:rPr lang="en-GB" sz="2000" dirty="0" smtClean="0"/>
              <a:t>to reasoned decision &amp; appeal</a:t>
            </a:r>
            <a:endParaRPr lang="en-GB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GB" sz="2000" b="1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GB" sz="2000" b="1" dirty="0" smtClean="0"/>
              <a:t>Major administrative obstacles</a:t>
            </a:r>
            <a:endParaRPr lang="en-GB" sz="20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GB" sz="2000" dirty="0"/>
              <a:t>• Country of Origin documents • Uneven humanitarian &amp; vulnerability exemptions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GB" sz="2000" dirty="0" smtClean="0"/>
              <a:t>• Few time limits • Discretion, esp. Central &amp; Southern Europe </a:t>
            </a:r>
            <a:r>
              <a:rPr lang="en-GB" sz="2000" dirty="0"/>
              <a:t>• Few campaigns </a:t>
            </a:r>
            <a:endParaRPr lang="en-GB" sz="20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Law &amp; procedure are generally linked, should be examined together (e.g. MIPEX)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Promotion may not be effective with major legal obstacles &amp; wide discretion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Greater bureaucracy linked to demanding documentation &amp; wide discretion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1997 </a:t>
            </a:r>
            <a:r>
              <a:rPr lang="en-US" sz="2000" i="1" dirty="0" smtClean="0"/>
              <a:t>Council of Europe Convention on Nationality </a:t>
            </a:r>
            <a:r>
              <a:rPr lang="en-US" sz="2000" dirty="0" smtClean="0"/>
              <a:t>norms on review &amp; reasoned decision could apply not only to procedure, but also to related ‘tests’</a:t>
            </a:r>
          </a:p>
        </p:txBody>
      </p:sp>
      <p:pic>
        <p:nvPicPr>
          <p:cNvPr id="30724" name="Picture 3" descr="EUCITAC-logo-ver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66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84313"/>
            <a:ext cx="8820150" cy="5473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cs typeface="Calibri"/>
              </a:rPr>
              <a:t>38 indicators </a:t>
            </a:r>
            <a:r>
              <a:rPr lang="en-GB" sz="2400" dirty="0"/>
              <a:t>compare </a:t>
            </a:r>
            <a:r>
              <a:rPr lang="en-GB" sz="2400" dirty="0" smtClean="0"/>
              <a:t>formal </a:t>
            </a:r>
            <a:r>
              <a:rPr lang="en-GB" sz="2400" dirty="0"/>
              <a:t>aspects of naturalisation </a:t>
            </a:r>
            <a:r>
              <a:rPr lang="en-GB" sz="2400" dirty="0" smtClean="0"/>
              <a:t>procedure. </a:t>
            </a:r>
            <a:r>
              <a:rPr lang="en-GB" sz="2400" dirty="0"/>
              <a:t>These include all </a:t>
            </a:r>
            <a:r>
              <a:rPr lang="en-GB" sz="2400" dirty="0" smtClean="0"/>
              <a:t>stages, from </a:t>
            </a:r>
            <a:r>
              <a:rPr lang="en-GB" sz="2400" dirty="0"/>
              <a:t>efforts by public authorities to inform </a:t>
            </a:r>
            <a:r>
              <a:rPr lang="en-GB" sz="2400" dirty="0" smtClean="0"/>
              <a:t>applicants </a:t>
            </a:r>
            <a:r>
              <a:rPr lang="en-GB" sz="2400" dirty="0"/>
              <a:t>to </a:t>
            </a:r>
            <a:r>
              <a:rPr lang="en-GB" sz="2400" dirty="0" smtClean="0"/>
              <a:t>the options to appeal a </a:t>
            </a:r>
            <a:r>
              <a:rPr lang="en-GB" sz="2400" dirty="0"/>
              <a:t>negative decision</a:t>
            </a:r>
            <a:r>
              <a:rPr lang="en-GB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5 dimensions covered </a:t>
            </a:r>
            <a:r>
              <a:rPr lang="en-GB" sz="2400" dirty="0"/>
              <a:t>administrative </a:t>
            </a:r>
            <a:r>
              <a:rPr lang="en-GB" sz="2400" dirty="0" smtClean="0"/>
              <a:t>procedure: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i="1" dirty="0" smtClean="0"/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sz="2000" i="1" dirty="0" smtClean="0"/>
              <a:t>Promotion</a:t>
            </a:r>
            <a:r>
              <a:rPr lang="en-GB" sz="2000" i="1" dirty="0"/>
              <a:t>: </a:t>
            </a:r>
            <a:r>
              <a:rPr lang="en-GB" sz="2000" dirty="0"/>
              <a:t>how much do authorities encourage </a:t>
            </a:r>
            <a:r>
              <a:rPr lang="en-GB" sz="2000" dirty="0" smtClean="0"/>
              <a:t>applicants </a:t>
            </a:r>
            <a:r>
              <a:rPr lang="en-GB" sz="2000" dirty="0"/>
              <a:t>to </a:t>
            </a:r>
            <a:r>
              <a:rPr lang="en-GB" sz="2000" dirty="0" smtClean="0"/>
              <a:t>apply?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GB" sz="2000" i="1" dirty="0" smtClean="0"/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sz="2000" i="1" dirty="0" smtClean="0"/>
              <a:t>Documentation</a:t>
            </a:r>
            <a:r>
              <a:rPr lang="en-GB" sz="2000" i="1" dirty="0"/>
              <a:t>: </a:t>
            </a:r>
            <a:r>
              <a:rPr lang="en-GB" sz="2000" dirty="0"/>
              <a:t>how </a:t>
            </a:r>
            <a:r>
              <a:rPr lang="en-GB" sz="2000" dirty="0" smtClean="0"/>
              <a:t>easily can applicants prove they </a:t>
            </a:r>
            <a:r>
              <a:rPr lang="en-GB" sz="2000" dirty="0"/>
              <a:t>meet the </a:t>
            </a:r>
            <a:r>
              <a:rPr lang="en-GB" sz="2000" dirty="0" smtClean="0"/>
              <a:t>conditions?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GB" sz="2000" i="1" dirty="0" smtClean="0"/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sz="2000" i="1" dirty="0" smtClean="0"/>
              <a:t>Discretion</a:t>
            </a:r>
            <a:r>
              <a:rPr lang="en-GB" sz="2000" i="1" dirty="0"/>
              <a:t>: </a:t>
            </a:r>
            <a:r>
              <a:rPr lang="en-GB" sz="2000" dirty="0"/>
              <a:t>how much room do authorities have to interpret </a:t>
            </a:r>
            <a:r>
              <a:rPr lang="en-GB" sz="2000" dirty="0" smtClean="0"/>
              <a:t>conditions?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GB" sz="2000" i="1" dirty="0" smtClean="0"/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sz="2000" i="1" dirty="0" smtClean="0"/>
              <a:t>Bureaucracy</a:t>
            </a:r>
            <a:r>
              <a:rPr lang="en-GB" sz="2000" i="1" dirty="0"/>
              <a:t>: </a:t>
            </a:r>
            <a:r>
              <a:rPr lang="en-GB" sz="2000" dirty="0"/>
              <a:t>how easy is it for authorities to come to a decision?</a:t>
            </a:r>
            <a:br>
              <a:rPr lang="en-GB" sz="2000" dirty="0"/>
            </a:br>
            <a:endParaRPr lang="en-GB" sz="2000" dirty="0" smtClean="0"/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GB" sz="2000" i="1" dirty="0" smtClean="0"/>
              <a:t>Review</a:t>
            </a:r>
            <a:r>
              <a:rPr lang="en-GB" sz="2000" i="1" dirty="0"/>
              <a:t>: </a:t>
            </a:r>
            <a:r>
              <a:rPr lang="en-GB" sz="2000" dirty="0"/>
              <a:t>how strong is judicial oversight of the procedure</a:t>
            </a:r>
            <a:r>
              <a:rPr lang="en-GB" sz="2000" dirty="0" smtClean="0"/>
              <a:t>?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 smtClean="0"/>
          </a:p>
        </p:txBody>
      </p:sp>
      <p:pic>
        <p:nvPicPr>
          <p:cNvPr id="10243" name="Picture 3" descr="EUCITAC-logo-ver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Citizenship Implementation </a:t>
            </a:r>
            <a:br>
              <a:rPr lang="en-GB" dirty="0" smtClean="0"/>
            </a:br>
            <a:r>
              <a:rPr lang="en-GB" dirty="0"/>
              <a:t> </a:t>
            </a:r>
            <a:r>
              <a:rPr lang="en-GB" dirty="0" smtClean="0"/>
              <a:t>Indicators (CITIMP)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6" y="1620557"/>
            <a:ext cx="6480720" cy="519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 descr="EUCITAC-logo-ver-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7"/>
          <p:cNvSpPr>
            <a:spLocks/>
          </p:cNvSpPr>
          <p:nvPr/>
        </p:nvSpPr>
        <p:spPr bwMode="auto">
          <a:xfrm>
            <a:off x="-36512" y="1231476"/>
            <a:ext cx="7925619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BE" sz="2000" dirty="0" smtClean="0"/>
              <a:t>Positive </a:t>
            </a:r>
            <a:r>
              <a:rPr lang="nl-BE" sz="2000" dirty="0"/>
              <a:t>link </a:t>
            </a:r>
            <a:r>
              <a:rPr lang="nl-BE" sz="2000" dirty="0" smtClean="0"/>
              <a:t>to certain extent between </a:t>
            </a:r>
            <a:r>
              <a:rPr lang="nl-BE" sz="2000" dirty="0"/>
              <a:t>law (CITLAW) &amp; </a:t>
            </a:r>
            <a:r>
              <a:rPr lang="nl-BE" sz="2000" dirty="0" smtClean="0"/>
              <a:t>procedure (CITIMP)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nl-BE" sz="2000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BE" sz="2000" dirty="0" smtClean="0"/>
              <a:t>Unlike most, </a:t>
            </a:r>
            <a:r>
              <a:rPr lang="nl-BE" sz="2000" b="1" dirty="0" smtClean="0"/>
              <a:t>EE &amp; LV </a:t>
            </a:r>
            <a:r>
              <a:rPr lang="nl-BE" sz="2000" dirty="0" smtClean="0"/>
              <a:t>have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BE" sz="2000" dirty="0" smtClean="0"/>
              <a:t>many legal obstacles but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BE" sz="2000" dirty="0" smtClean="0"/>
              <a:t>facilitate the procedure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nl-BE" sz="2000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BE" sz="2000" dirty="0" smtClean="0"/>
              <a:t>Inclusive legislation is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l-BE" sz="2000" dirty="0" smtClean="0"/>
              <a:t>undermined by obstacles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GB" sz="2000" dirty="0"/>
              <a:t>i</a:t>
            </a:r>
            <a:r>
              <a:rPr lang="en-GB" sz="2000" dirty="0" smtClean="0"/>
              <a:t>n procedures in </a:t>
            </a:r>
            <a:r>
              <a:rPr lang="en-GB" sz="2000" b="1" dirty="0" smtClean="0"/>
              <a:t>BE**, IE,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GB" sz="2000" b="1" dirty="0" smtClean="0"/>
              <a:t>CY, and MT.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000" dirty="0" smtClean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000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000" dirty="0" smtClean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000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GB" sz="1600" i="1" dirty="0" smtClean="0"/>
              <a:t>**Procedure replaced as of 1.01.2013</a:t>
            </a:r>
            <a:endParaRPr lang="nl-BE" sz="1600" i="1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419872" y="1663524"/>
            <a:ext cx="5616624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925619" y="5263924"/>
            <a:ext cx="678829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Oval 14"/>
          <p:cNvSpPr/>
          <p:nvPr/>
        </p:nvSpPr>
        <p:spPr>
          <a:xfrm>
            <a:off x="3419872" y="2167580"/>
            <a:ext cx="1296144" cy="1728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Summary of Findings</a:t>
            </a:r>
          </a:p>
        </p:txBody>
      </p:sp>
    </p:spTree>
    <p:extLst>
      <p:ext uri="{BB962C8B-B14F-4D97-AF65-F5344CB8AC3E}">
        <p14:creationId xmlns:p14="http://schemas.microsoft.com/office/powerpoint/2010/main" val="153296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/>
          </p:cNvSpPr>
          <p:nvPr/>
        </p:nvSpPr>
        <p:spPr bwMode="auto">
          <a:xfrm>
            <a:off x="179512" y="1124669"/>
            <a:ext cx="8892479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Limited promotion by state: basic materials &amp; ‘normal’ costs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Demanding documentation, esp. from </a:t>
            </a:r>
            <a:r>
              <a:rPr lang="en-GB" sz="2400" dirty="0" err="1" smtClean="0"/>
              <a:t>CoO</a:t>
            </a:r>
            <a:r>
              <a:rPr lang="en-GB" sz="2400" dirty="0"/>
              <a:t> </a:t>
            </a:r>
            <a:r>
              <a:rPr lang="en-GB" sz="2400" dirty="0" smtClean="0"/>
              <a:t>&amp; w/out exemptions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Generally discretionary procedures, but with some limits</a:t>
            </a:r>
            <a:endParaRPr lang="en-GB" sz="24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400" dirty="0" smtClean="0"/>
              <a:t>Some bureaucracy, esp. for info, duration, &amp; final decision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Basic review: right to reasoned decision &amp; appeal, less so for ‘tests’</a:t>
            </a:r>
            <a:endParaRPr lang="nl-NL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77895"/>
            <a:ext cx="9144000" cy="350748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Summary of Findings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137939" y="1196752"/>
            <a:ext cx="8898557" cy="561662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2400" b="1" dirty="0"/>
              <a:t>Promotion linked to discretion, but not legal requirements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nl-BE" sz="2400" b="1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nl-BE" sz="2400" b="1" dirty="0" smtClean="0"/>
              <a:t>Opportunities: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Basic promotional materials, websites, and study guides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nl-BE" sz="24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nl-BE" sz="2400" dirty="0" smtClean="0"/>
              <a:t>‘Normal’ costs for courses and tests (</a:t>
            </a:r>
            <a:r>
              <a:rPr lang="nl-BE" sz="2400" i="1" dirty="0" smtClean="0"/>
              <a:t>note: </a:t>
            </a:r>
            <a:r>
              <a:rPr lang="nl-BE" sz="2400" dirty="0" smtClean="0"/>
              <a:t>interviews often free)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nl-BE" sz="24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Some sort of citizenship ceremony in most countries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nl-BE" sz="24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nl-BE" sz="2400" b="1" dirty="0" smtClean="0"/>
              <a:t>Missed opportunities: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Hardly any state campaigns (see EE, LV, MK, Berlin, Hamburg)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Few promotional services (information, application-checking)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Promotion rarely targets society at large</a:t>
            </a:r>
          </a:p>
        </p:txBody>
      </p:sp>
      <p:pic>
        <p:nvPicPr>
          <p:cNvPr id="14340" name="Picture 3" descr="EUCITAC-logo-ver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pPr eaLnBrk="1" hangingPunct="1"/>
            <a:r>
              <a:rPr lang="nl-BE" dirty="0" smtClean="0"/>
              <a:t>Promotion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04560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1750"/>
            <a:ext cx="6876256" cy="491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Documentation</a:t>
            </a:r>
            <a:endParaRPr lang="nl-NL" dirty="0" smtClean="0"/>
          </a:p>
        </p:txBody>
      </p:sp>
      <p:pic>
        <p:nvPicPr>
          <p:cNvPr id="13315" name="Picture 3" descr="EUCITAC-logo-ver-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029400"/>
            <a:ext cx="7545387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Grp="1"/>
          </p:cNvSpPr>
          <p:nvPr>
            <p:ph type="body" idx="1"/>
          </p:nvPr>
        </p:nvSpPr>
        <p:spPr>
          <a:xfrm>
            <a:off x="0" y="1999381"/>
            <a:ext cx="2914650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endParaRPr lang="en-GB" sz="2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nl-BE" sz="1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Documentation</a:t>
            </a:r>
            <a:endParaRPr lang="nl-NL" smtClean="0"/>
          </a:p>
        </p:txBody>
      </p:sp>
      <p:pic>
        <p:nvPicPr>
          <p:cNvPr id="13315" name="Picture 3" descr="EUCITAC-logo-ver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/>
          </p:cNvSpPr>
          <p:nvPr/>
        </p:nvSpPr>
        <p:spPr bwMode="auto">
          <a:xfrm>
            <a:off x="137939" y="1124744"/>
            <a:ext cx="8898557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nl-BE" sz="2400" b="1" dirty="0" smtClean="0"/>
              <a:t>Opportunities: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Relatively clear documentation for residence/ID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Some flexibility for language proof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Many exemptions for few countries with renunciation requirements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nl-BE" sz="2400" b="1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nl-BE" sz="2400" b="1" dirty="0" smtClean="0"/>
              <a:t>Obstacles: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Country of origin birth certificate or ID, translated &amp; legalised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Weak </a:t>
            </a:r>
            <a:r>
              <a:rPr lang="en-GB" sz="2400" dirty="0"/>
              <a:t>and discretionary alternative means to prove identity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Few exemptions on language/integration test (mostly vulnerability)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Hardly any exemptions for criminal or income requirement</a:t>
            </a:r>
          </a:p>
        </p:txBody>
      </p:sp>
    </p:spTree>
    <p:extLst>
      <p:ext uri="{BB962C8B-B14F-4D97-AF65-F5344CB8AC3E}">
        <p14:creationId xmlns:p14="http://schemas.microsoft.com/office/powerpoint/2010/main" val="265755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Discretion</a:t>
            </a:r>
            <a:endParaRPr lang="nl-NL" dirty="0" smtClean="0"/>
          </a:p>
        </p:txBody>
      </p:sp>
      <p:pic>
        <p:nvPicPr>
          <p:cNvPr id="13315" name="Picture 3" descr="EUCITAC-logo-ver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7706" y="4581128"/>
            <a:ext cx="576262" cy="151239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837903"/>
            <a:ext cx="6948264" cy="506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50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Discretion</a:t>
            </a:r>
            <a:endParaRPr lang="nl-NL" dirty="0" smtClean="0"/>
          </a:p>
        </p:txBody>
      </p:sp>
      <p:pic>
        <p:nvPicPr>
          <p:cNvPr id="13315" name="Picture 3" descr="EUCITAC-logo-ver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0"/>
            <a:ext cx="1362075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35" y="7101408"/>
            <a:ext cx="7545387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/>
          </p:cNvSpPr>
          <p:nvPr/>
        </p:nvSpPr>
        <p:spPr bwMode="auto">
          <a:xfrm>
            <a:off x="137939" y="1268760"/>
            <a:ext cx="8898557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nl-BE" sz="2400" b="1" dirty="0" smtClean="0"/>
              <a:t>Opportunities: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Tests in EU15: Less discretion &amp; greater transparency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Limits on discretion in renunciation &amp; criminal record requirements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nl-BE" sz="2400" b="1" dirty="0" smtClean="0"/>
              <a:t>Obstacles: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Generally discretionary procedure (rights-based in only 9 countries)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Additional discretionary grounds for rejection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Discretionary integration </a:t>
            </a:r>
            <a:r>
              <a:rPr lang="en-GB" sz="2400" dirty="0"/>
              <a:t>interviews in Central &amp; Southern EU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400" dirty="0" smtClean="0"/>
              <a:t>Few language/integration tests from independent specialists </a:t>
            </a:r>
          </a:p>
        </p:txBody>
      </p:sp>
    </p:spTree>
    <p:extLst>
      <p:ext uri="{BB962C8B-B14F-4D97-AF65-F5344CB8AC3E}">
        <p14:creationId xmlns:p14="http://schemas.microsoft.com/office/powerpoint/2010/main" val="2364517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CIT United Kingd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ACIT United Kingdom</Template>
  <TotalTime>2496</TotalTime>
  <Words>859</Words>
  <Application>Microsoft Macintosh PowerPoint</Application>
  <PresentationFormat>Presentación en pantalla (4:3)</PresentationFormat>
  <Paragraphs>160</Paragraphs>
  <Slides>12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ACIT United Kingdom</vt:lpstr>
      <vt:lpstr>Presentación de PowerPoint</vt:lpstr>
      <vt:lpstr>Citizenship Implementation   Indicators (CITIMP)</vt:lpstr>
      <vt:lpstr>Summary of Findings</vt:lpstr>
      <vt:lpstr>Summary of Findings</vt:lpstr>
      <vt:lpstr>Promotion</vt:lpstr>
      <vt:lpstr>Documentation</vt:lpstr>
      <vt:lpstr>Documentation</vt:lpstr>
      <vt:lpstr>Discretion</vt:lpstr>
      <vt:lpstr>Discretion</vt:lpstr>
      <vt:lpstr>Bureaucracy</vt:lpstr>
      <vt:lpstr>Review</vt:lpstr>
      <vt:lpstr>Conclusions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 Tjaden</dc:creator>
  <cp:lastModifiedBy>Oriane Calligaro</cp:lastModifiedBy>
  <cp:revision>73</cp:revision>
  <cp:lastPrinted>2013-02-11T10:46:21Z</cp:lastPrinted>
  <dcterms:created xsi:type="dcterms:W3CDTF">2012-11-26T11:02:05Z</dcterms:created>
  <dcterms:modified xsi:type="dcterms:W3CDTF">2013-02-25T12:13:58Z</dcterms:modified>
</cp:coreProperties>
</file>